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4" r:id="rId8"/>
    <p:sldId id="315" r:id="rId9"/>
    <p:sldId id="316" r:id="rId10"/>
    <p:sldId id="317" r:id="rId11"/>
    <p:sldId id="318" r:id="rId12"/>
    <p:sldId id="319" r:id="rId13"/>
    <p:sldId id="320" r:id="rId14"/>
    <p:sldId id="321" r:id="rId15"/>
    <p:sldId id="322" r:id="rId16"/>
    <p:sldId id="325" r:id="rId17"/>
    <p:sldId id="267" r:id="rId18"/>
    <p:sldId id="32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F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65" autoAdjust="0"/>
    <p:restoredTop sz="94619" autoAdjust="0"/>
  </p:normalViewPr>
  <p:slideViewPr>
    <p:cSldViewPr snapToGrid="0">
      <p:cViewPr varScale="1">
        <p:scale>
          <a:sx n="90" d="100"/>
          <a:sy n="90" d="100"/>
        </p:scale>
        <p:origin x="43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hyperlink" Target="https://flask.palletsprojects.com/en/2.2.x/" TargetMode="External"/><Relationship Id="rId1" Type="http://schemas.openxmlformats.org/officeDocument/2006/relationships/hyperlink" Target="https://home.openweathermap.org/" TargetMode="Externa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8" Type="http://schemas.openxmlformats.org/officeDocument/2006/relationships/hyperlink" Target="https://flask.palletsprojects.com/en/2.2.x/" TargetMode="External"/><Relationship Id="rId3" Type="http://schemas.openxmlformats.org/officeDocument/2006/relationships/hyperlink" Target="https://home.openweathermap.org/" TargetMode="External"/><Relationship Id="rId7" Type="http://schemas.openxmlformats.org/officeDocument/2006/relationships/image" Target="../media/image30.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2996DB-2C0B-1140-8236-6CC908F64725}" type="doc">
      <dgm:prSet loTypeId="urn:microsoft.com/office/officeart/2005/8/layout/cycle2" loCatId="cycle" qsTypeId="urn:microsoft.com/office/officeart/2005/8/quickstyle/simple4" qsCatId="simple" csTypeId="urn:microsoft.com/office/officeart/2005/8/colors/accent1_1" csCatId="accent1" phldr="1"/>
      <dgm:spPr/>
      <dgm:t>
        <a:bodyPr/>
        <a:lstStyle/>
        <a:p>
          <a:endParaRPr lang="en-US"/>
        </a:p>
      </dgm:t>
    </dgm:pt>
    <dgm:pt modelId="{E7D9405A-27CC-BE4E-ADF9-DB715976FD8E}">
      <dgm:prSet phldrT="[Text]"/>
      <dgm:spPr/>
      <dgm:t>
        <a:bodyPr/>
        <a:lstStyle/>
        <a:p>
          <a:r>
            <a:rPr lang="en-US" dirty="0"/>
            <a:t>Get the Data from API in JSON format</a:t>
          </a:r>
        </a:p>
      </dgm:t>
    </dgm:pt>
    <dgm:pt modelId="{0992D933-C9B2-024B-B61C-D8C9E7E4BFC7}" type="parTrans" cxnId="{4678A3AD-54B5-2B4B-A21A-67D88840CBDB}">
      <dgm:prSet/>
      <dgm:spPr/>
      <dgm:t>
        <a:bodyPr/>
        <a:lstStyle/>
        <a:p>
          <a:endParaRPr lang="en-US"/>
        </a:p>
      </dgm:t>
    </dgm:pt>
    <dgm:pt modelId="{B6B5C7B9-5A57-8048-827D-B7F3D2585D4D}" type="sibTrans" cxnId="{4678A3AD-54B5-2B4B-A21A-67D88840CBDB}">
      <dgm:prSet/>
      <dgm:spPr>
        <a:solidFill>
          <a:srgbClr val="00B0F0"/>
        </a:solidFill>
      </dgm:spPr>
      <dgm:t>
        <a:bodyPr/>
        <a:lstStyle/>
        <a:p>
          <a:endParaRPr lang="en-US"/>
        </a:p>
      </dgm:t>
    </dgm:pt>
    <dgm:pt modelId="{8F4A78B8-CA49-B248-8D49-EB9A61E781B6}">
      <dgm:prSet phldrT="[Text]"/>
      <dgm:spPr/>
      <dgm:t>
        <a:bodyPr/>
        <a:lstStyle/>
        <a:p>
          <a:r>
            <a:rPr lang="en-US" dirty="0"/>
            <a:t>Fetch the data in Weather API</a:t>
          </a:r>
        </a:p>
      </dgm:t>
    </dgm:pt>
    <dgm:pt modelId="{2ED8C360-7B6C-F343-94B1-61C1473DC96D}" type="parTrans" cxnId="{7AC84FEC-138B-4449-9F07-BB8CFE9A0D55}">
      <dgm:prSet/>
      <dgm:spPr/>
      <dgm:t>
        <a:bodyPr/>
        <a:lstStyle/>
        <a:p>
          <a:endParaRPr lang="en-US"/>
        </a:p>
      </dgm:t>
    </dgm:pt>
    <dgm:pt modelId="{5CD06C4B-C7F4-7841-8E1A-DB034808086B}" type="sibTrans" cxnId="{7AC84FEC-138B-4449-9F07-BB8CFE9A0D55}">
      <dgm:prSet/>
      <dgm:spPr>
        <a:solidFill>
          <a:srgbClr val="00B0F0"/>
        </a:solidFill>
      </dgm:spPr>
      <dgm:t>
        <a:bodyPr/>
        <a:lstStyle/>
        <a:p>
          <a:endParaRPr lang="en-US"/>
        </a:p>
      </dgm:t>
    </dgm:pt>
    <dgm:pt modelId="{B1248481-0BC3-5149-B394-E599E041A6F6}">
      <dgm:prSet phldrT="[Text]"/>
      <dgm:spPr/>
      <dgm:t>
        <a:bodyPr/>
        <a:lstStyle/>
        <a:p>
          <a:r>
            <a:rPr lang="en-CA" dirty="0"/>
            <a:t>Load data into Python (FLASK) using API request</a:t>
          </a:r>
          <a:endParaRPr lang="en-US" dirty="0"/>
        </a:p>
      </dgm:t>
    </dgm:pt>
    <dgm:pt modelId="{51F31233-0F8F-134D-915B-44160412EF40}" type="parTrans" cxnId="{E56CC158-6204-3A44-B784-72ABC81684A9}">
      <dgm:prSet/>
      <dgm:spPr/>
      <dgm:t>
        <a:bodyPr/>
        <a:lstStyle/>
        <a:p>
          <a:endParaRPr lang="en-US"/>
        </a:p>
      </dgm:t>
    </dgm:pt>
    <dgm:pt modelId="{4222EE69-586F-8D43-BCA7-3B4F87809016}" type="sibTrans" cxnId="{E56CC158-6204-3A44-B784-72ABC81684A9}">
      <dgm:prSet/>
      <dgm:spPr>
        <a:solidFill>
          <a:srgbClr val="00B0F0"/>
        </a:solidFill>
      </dgm:spPr>
      <dgm:t>
        <a:bodyPr/>
        <a:lstStyle/>
        <a:p>
          <a:endParaRPr lang="en-US"/>
        </a:p>
      </dgm:t>
    </dgm:pt>
    <dgm:pt modelId="{200EA4EA-DC22-1448-8B56-C4FA27ED41F5}">
      <dgm:prSet phldrT="[Text]"/>
      <dgm:spPr/>
      <dgm:t>
        <a:bodyPr/>
        <a:lstStyle/>
        <a:p>
          <a:r>
            <a:rPr lang="en-US" dirty="0"/>
            <a:t>Connect Python Prog with the database and store that data into Mongo DB</a:t>
          </a:r>
        </a:p>
      </dgm:t>
    </dgm:pt>
    <dgm:pt modelId="{200CABEB-16D7-D248-A6F9-474D749F47AA}" type="parTrans" cxnId="{F7D86A0B-4BAA-3541-9355-9730F9FAEF30}">
      <dgm:prSet/>
      <dgm:spPr/>
      <dgm:t>
        <a:bodyPr/>
        <a:lstStyle/>
        <a:p>
          <a:endParaRPr lang="en-US"/>
        </a:p>
      </dgm:t>
    </dgm:pt>
    <dgm:pt modelId="{64BEDB74-1531-A24B-A850-F466B47EF98C}" type="sibTrans" cxnId="{F7D86A0B-4BAA-3541-9355-9730F9FAEF30}">
      <dgm:prSet/>
      <dgm:spPr>
        <a:solidFill>
          <a:srgbClr val="00B0F0"/>
        </a:solidFill>
      </dgm:spPr>
      <dgm:t>
        <a:bodyPr/>
        <a:lstStyle/>
        <a:p>
          <a:endParaRPr lang="en-US"/>
        </a:p>
      </dgm:t>
    </dgm:pt>
    <dgm:pt modelId="{B29ACCA9-68BD-314A-B4C8-1B835498808A}">
      <dgm:prSet phldrT="[Text]"/>
      <dgm:spPr/>
      <dgm:t>
        <a:bodyPr/>
        <a:lstStyle/>
        <a:p>
          <a:r>
            <a:rPr lang="en-US" dirty="0"/>
            <a:t>Visualize the data using Google charts.</a:t>
          </a:r>
        </a:p>
      </dgm:t>
    </dgm:pt>
    <dgm:pt modelId="{DD88C4F1-D855-EE49-96BB-1294036FED31}" type="parTrans" cxnId="{BBB860FF-B901-B342-88C2-1D62F475FFEF}">
      <dgm:prSet/>
      <dgm:spPr/>
      <dgm:t>
        <a:bodyPr/>
        <a:lstStyle/>
        <a:p>
          <a:endParaRPr lang="en-US"/>
        </a:p>
      </dgm:t>
    </dgm:pt>
    <dgm:pt modelId="{44514E21-CAC4-1946-8147-EC4F37889211}" type="sibTrans" cxnId="{BBB860FF-B901-B342-88C2-1D62F475FFEF}">
      <dgm:prSet/>
      <dgm:spPr>
        <a:solidFill>
          <a:srgbClr val="00B0F0"/>
        </a:solidFill>
      </dgm:spPr>
      <dgm:t>
        <a:bodyPr/>
        <a:lstStyle/>
        <a:p>
          <a:endParaRPr lang="en-US"/>
        </a:p>
      </dgm:t>
    </dgm:pt>
    <dgm:pt modelId="{C4A3BFD7-5C17-F64E-A0BA-4E9AF29EBF77}" type="pres">
      <dgm:prSet presAssocID="{3A2996DB-2C0B-1140-8236-6CC908F64725}" presName="cycle" presStyleCnt="0">
        <dgm:presLayoutVars>
          <dgm:dir/>
          <dgm:resizeHandles val="exact"/>
        </dgm:presLayoutVars>
      </dgm:prSet>
      <dgm:spPr/>
    </dgm:pt>
    <dgm:pt modelId="{E8D49C59-2880-0A43-B32D-8920208FD5AB}" type="pres">
      <dgm:prSet presAssocID="{E7D9405A-27CC-BE4E-ADF9-DB715976FD8E}" presName="node" presStyleLbl="node1" presStyleIdx="0" presStyleCnt="5" custRadScaleRad="100000" custRadScaleInc="446">
        <dgm:presLayoutVars>
          <dgm:bulletEnabled val="1"/>
        </dgm:presLayoutVars>
      </dgm:prSet>
      <dgm:spPr/>
    </dgm:pt>
    <dgm:pt modelId="{563E8AE8-9722-EB4F-91D3-039C0A4C56FF}" type="pres">
      <dgm:prSet presAssocID="{B6B5C7B9-5A57-8048-827D-B7F3D2585D4D}" presName="sibTrans" presStyleLbl="sibTrans2D1" presStyleIdx="0" presStyleCnt="5"/>
      <dgm:spPr/>
    </dgm:pt>
    <dgm:pt modelId="{E8771B56-8AE8-114A-A8C1-5B932BA48655}" type="pres">
      <dgm:prSet presAssocID="{B6B5C7B9-5A57-8048-827D-B7F3D2585D4D}" presName="connectorText" presStyleLbl="sibTrans2D1" presStyleIdx="0" presStyleCnt="5"/>
      <dgm:spPr/>
    </dgm:pt>
    <dgm:pt modelId="{321AF9E0-CD7D-CD44-973D-E2D77435E989}" type="pres">
      <dgm:prSet presAssocID="{8F4A78B8-CA49-B248-8D49-EB9A61E781B6}" presName="node" presStyleLbl="node1" presStyleIdx="1" presStyleCnt="5">
        <dgm:presLayoutVars>
          <dgm:bulletEnabled val="1"/>
        </dgm:presLayoutVars>
      </dgm:prSet>
      <dgm:spPr/>
    </dgm:pt>
    <dgm:pt modelId="{648FC792-D52C-CF41-81C7-67D122F63A82}" type="pres">
      <dgm:prSet presAssocID="{5CD06C4B-C7F4-7841-8E1A-DB034808086B}" presName="sibTrans" presStyleLbl="sibTrans2D1" presStyleIdx="1" presStyleCnt="5"/>
      <dgm:spPr/>
    </dgm:pt>
    <dgm:pt modelId="{68CC535E-0002-F145-9BB7-613DBB366C73}" type="pres">
      <dgm:prSet presAssocID="{5CD06C4B-C7F4-7841-8E1A-DB034808086B}" presName="connectorText" presStyleLbl="sibTrans2D1" presStyleIdx="1" presStyleCnt="5"/>
      <dgm:spPr/>
    </dgm:pt>
    <dgm:pt modelId="{FF35DAB3-68A4-224E-B98C-712B464639D1}" type="pres">
      <dgm:prSet presAssocID="{B1248481-0BC3-5149-B394-E599E041A6F6}" presName="node" presStyleLbl="node1" presStyleIdx="2" presStyleCnt="5">
        <dgm:presLayoutVars>
          <dgm:bulletEnabled val="1"/>
        </dgm:presLayoutVars>
      </dgm:prSet>
      <dgm:spPr/>
    </dgm:pt>
    <dgm:pt modelId="{64FF40DB-AEC9-814A-A0C3-8A3B2500703E}" type="pres">
      <dgm:prSet presAssocID="{4222EE69-586F-8D43-BCA7-3B4F87809016}" presName="sibTrans" presStyleLbl="sibTrans2D1" presStyleIdx="2" presStyleCnt="5"/>
      <dgm:spPr/>
    </dgm:pt>
    <dgm:pt modelId="{CE9DA954-5DB7-7341-83B3-246795A4DD52}" type="pres">
      <dgm:prSet presAssocID="{4222EE69-586F-8D43-BCA7-3B4F87809016}" presName="connectorText" presStyleLbl="sibTrans2D1" presStyleIdx="2" presStyleCnt="5"/>
      <dgm:spPr/>
    </dgm:pt>
    <dgm:pt modelId="{E6A192FF-1DA7-FA44-A2A5-A350CF6F8590}" type="pres">
      <dgm:prSet presAssocID="{200EA4EA-DC22-1448-8B56-C4FA27ED41F5}" presName="node" presStyleLbl="node1" presStyleIdx="3" presStyleCnt="5">
        <dgm:presLayoutVars>
          <dgm:bulletEnabled val="1"/>
        </dgm:presLayoutVars>
      </dgm:prSet>
      <dgm:spPr/>
    </dgm:pt>
    <dgm:pt modelId="{92240E8E-B1CB-8043-B747-D06A3E5F239A}" type="pres">
      <dgm:prSet presAssocID="{64BEDB74-1531-A24B-A850-F466B47EF98C}" presName="sibTrans" presStyleLbl="sibTrans2D1" presStyleIdx="3" presStyleCnt="5"/>
      <dgm:spPr/>
    </dgm:pt>
    <dgm:pt modelId="{FD318369-5F7A-AE47-867D-BD0619FB91A8}" type="pres">
      <dgm:prSet presAssocID="{64BEDB74-1531-A24B-A850-F466B47EF98C}" presName="connectorText" presStyleLbl="sibTrans2D1" presStyleIdx="3" presStyleCnt="5"/>
      <dgm:spPr/>
    </dgm:pt>
    <dgm:pt modelId="{7A73E5B5-0D44-BD48-A035-D2E19C14299F}" type="pres">
      <dgm:prSet presAssocID="{B29ACCA9-68BD-314A-B4C8-1B835498808A}" presName="node" presStyleLbl="node1" presStyleIdx="4" presStyleCnt="5">
        <dgm:presLayoutVars>
          <dgm:bulletEnabled val="1"/>
        </dgm:presLayoutVars>
      </dgm:prSet>
      <dgm:spPr/>
    </dgm:pt>
    <dgm:pt modelId="{79A6AA0E-D42F-2640-93A6-D48CB8855612}" type="pres">
      <dgm:prSet presAssocID="{44514E21-CAC4-1946-8147-EC4F37889211}" presName="sibTrans" presStyleLbl="sibTrans2D1" presStyleIdx="4" presStyleCnt="5"/>
      <dgm:spPr/>
    </dgm:pt>
    <dgm:pt modelId="{B8A3E569-9EAC-6D40-9872-13E3B90D98A8}" type="pres">
      <dgm:prSet presAssocID="{44514E21-CAC4-1946-8147-EC4F37889211}" presName="connectorText" presStyleLbl="sibTrans2D1" presStyleIdx="4" presStyleCnt="5"/>
      <dgm:spPr/>
    </dgm:pt>
  </dgm:ptLst>
  <dgm:cxnLst>
    <dgm:cxn modelId="{AB436901-DD76-D74C-8234-419CD89DD6D5}" type="presOf" srcId="{E7D9405A-27CC-BE4E-ADF9-DB715976FD8E}" destId="{E8D49C59-2880-0A43-B32D-8920208FD5AB}" srcOrd="0" destOrd="0" presId="urn:microsoft.com/office/officeart/2005/8/layout/cycle2"/>
    <dgm:cxn modelId="{F7D86A0B-4BAA-3541-9355-9730F9FAEF30}" srcId="{3A2996DB-2C0B-1140-8236-6CC908F64725}" destId="{200EA4EA-DC22-1448-8B56-C4FA27ED41F5}" srcOrd="3" destOrd="0" parTransId="{200CABEB-16D7-D248-A6F9-474D749F47AA}" sibTransId="{64BEDB74-1531-A24B-A850-F466B47EF98C}"/>
    <dgm:cxn modelId="{0C910220-CF79-D444-8681-817496CD8BEC}" type="presOf" srcId="{8F4A78B8-CA49-B248-8D49-EB9A61E781B6}" destId="{321AF9E0-CD7D-CD44-973D-E2D77435E989}" srcOrd="0" destOrd="0" presId="urn:microsoft.com/office/officeart/2005/8/layout/cycle2"/>
    <dgm:cxn modelId="{F3ABB826-A67C-164E-8CE5-BFB7E3A370CC}" type="presOf" srcId="{64BEDB74-1531-A24B-A850-F466B47EF98C}" destId="{FD318369-5F7A-AE47-867D-BD0619FB91A8}" srcOrd="1" destOrd="0" presId="urn:microsoft.com/office/officeart/2005/8/layout/cycle2"/>
    <dgm:cxn modelId="{137AB92C-78C7-A746-8CF8-EB4030D0598E}" type="presOf" srcId="{4222EE69-586F-8D43-BCA7-3B4F87809016}" destId="{CE9DA954-5DB7-7341-83B3-246795A4DD52}" srcOrd="1" destOrd="0" presId="urn:microsoft.com/office/officeart/2005/8/layout/cycle2"/>
    <dgm:cxn modelId="{85FA9F37-6E66-E645-BDF4-51C933DC71D6}" type="presOf" srcId="{B29ACCA9-68BD-314A-B4C8-1B835498808A}" destId="{7A73E5B5-0D44-BD48-A035-D2E19C14299F}" srcOrd="0" destOrd="0" presId="urn:microsoft.com/office/officeart/2005/8/layout/cycle2"/>
    <dgm:cxn modelId="{8F71B83E-B604-0F43-9130-4DE1D2F75B28}" type="presOf" srcId="{B6B5C7B9-5A57-8048-827D-B7F3D2585D4D}" destId="{563E8AE8-9722-EB4F-91D3-039C0A4C56FF}" srcOrd="0" destOrd="0" presId="urn:microsoft.com/office/officeart/2005/8/layout/cycle2"/>
    <dgm:cxn modelId="{85B3B65F-FAAC-C34D-B3E2-395ED6AE6E76}" type="presOf" srcId="{5CD06C4B-C7F4-7841-8E1A-DB034808086B}" destId="{648FC792-D52C-CF41-81C7-67D122F63A82}" srcOrd="0" destOrd="0" presId="urn:microsoft.com/office/officeart/2005/8/layout/cycle2"/>
    <dgm:cxn modelId="{78392571-4D12-F741-8A28-3E4CBA92C871}" type="presOf" srcId="{44514E21-CAC4-1946-8147-EC4F37889211}" destId="{79A6AA0E-D42F-2640-93A6-D48CB8855612}" srcOrd="0" destOrd="0" presId="urn:microsoft.com/office/officeart/2005/8/layout/cycle2"/>
    <dgm:cxn modelId="{E56CC158-6204-3A44-B784-72ABC81684A9}" srcId="{3A2996DB-2C0B-1140-8236-6CC908F64725}" destId="{B1248481-0BC3-5149-B394-E599E041A6F6}" srcOrd="2" destOrd="0" parTransId="{51F31233-0F8F-134D-915B-44160412EF40}" sibTransId="{4222EE69-586F-8D43-BCA7-3B4F87809016}"/>
    <dgm:cxn modelId="{9B89A48B-6353-764C-80D2-D89D8B6AE6DE}" type="presOf" srcId="{64BEDB74-1531-A24B-A850-F466B47EF98C}" destId="{92240E8E-B1CB-8043-B747-D06A3E5F239A}" srcOrd="0" destOrd="0" presId="urn:microsoft.com/office/officeart/2005/8/layout/cycle2"/>
    <dgm:cxn modelId="{B1DD6290-1CBF-5C47-B7CC-86640E813AEA}" type="presOf" srcId="{200EA4EA-DC22-1448-8B56-C4FA27ED41F5}" destId="{E6A192FF-1DA7-FA44-A2A5-A350CF6F8590}" srcOrd="0" destOrd="0" presId="urn:microsoft.com/office/officeart/2005/8/layout/cycle2"/>
    <dgm:cxn modelId="{4889C0A3-BF3B-5E41-87C1-CDE397C356CE}" type="presOf" srcId="{3A2996DB-2C0B-1140-8236-6CC908F64725}" destId="{C4A3BFD7-5C17-F64E-A0BA-4E9AF29EBF77}" srcOrd="0" destOrd="0" presId="urn:microsoft.com/office/officeart/2005/8/layout/cycle2"/>
    <dgm:cxn modelId="{4678A3AD-54B5-2B4B-A21A-67D88840CBDB}" srcId="{3A2996DB-2C0B-1140-8236-6CC908F64725}" destId="{E7D9405A-27CC-BE4E-ADF9-DB715976FD8E}" srcOrd="0" destOrd="0" parTransId="{0992D933-C9B2-024B-B61C-D8C9E7E4BFC7}" sibTransId="{B6B5C7B9-5A57-8048-827D-B7F3D2585D4D}"/>
    <dgm:cxn modelId="{CC051BBA-EB4B-A347-B724-682029F9C995}" type="presOf" srcId="{5CD06C4B-C7F4-7841-8E1A-DB034808086B}" destId="{68CC535E-0002-F145-9BB7-613DBB366C73}" srcOrd="1" destOrd="0" presId="urn:microsoft.com/office/officeart/2005/8/layout/cycle2"/>
    <dgm:cxn modelId="{FF2CEFC1-D68B-8442-99E7-B7B00D1E97A8}" type="presOf" srcId="{44514E21-CAC4-1946-8147-EC4F37889211}" destId="{B8A3E569-9EAC-6D40-9872-13E3B90D98A8}" srcOrd="1" destOrd="0" presId="urn:microsoft.com/office/officeart/2005/8/layout/cycle2"/>
    <dgm:cxn modelId="{4DD214E5-E916-694C-947A-D346F0CF74BB}" type="presOf" srcId="{B6B5C7B9-5A57-8048-827D-B7F3D2585D4D}" destId="{E8771B56-8AE8-114A-A8C1-5B932BA48655}" srcOrd="1" destOrd="0" presId="urn:microsoft.com/office/officeart/2005/8/layout/cycle2"/>
    <dgm:cxn modelId="{2AE598E9-5EED-5145-9773-EAF3AD5F648C}" type="presOf" srcId="{4222EE69-586F-8D43-BCA7-3B4F87809016}" destId="{64FF40DB-AEC9-814A-A0C3-8A3B2500703E}" srcOrd="0" destOrd="0" presId="urn:microsoft.com/office/officeart/2005/8/layout/cycle2"/>
    <dgm:cxn modelId="{7AC84FEC-138B-4449-9F07-BB8CFE9A0D55}" srcId="{3A2996DB-2C0B-1140-8236-6CC908F64725}" destId="{8F4A78B8-CA49-B248-8D49-EB9A61E781B6}" srcOrd="1" destOrd="0" parTransId="{2ED8C360-7B6C-F343-94B1-61C1473DC96D}" sibTransId="{5CD06C4B-C7F4-7841-8E1A-DB034808086B}"/>
    <dgm:cxn modelId="{F10E6AF3-09DF-8F4A-8A73-EB612D57BDD2}" type="presOf" srcId="{B1248481-0BC3-5149-B394-E599E041A6F6}" destId="{FF35DAB3-68A4-224E-B98C-712B464639D1}" srcOrd="0" destOrd="0" presId="urn:microsoft.com/office/officeart/2005/8/layout/cycle2"/>
    <dgm:cxn modelId="{BBB860FF-B901-B342-88C2-1D62F475FFEF}" srcId="{3A2996DB-2C0B-1140-8236-6CC908F64725}" destId="{B29ACCA9-68BD-314A-B4C8-1B835498808A}" srcOrd="4" destOrd="0" parTransId="{DD88C4F1-D855-EE49-96BB-1294036FED31}" sibTransId="{44514E21-CAC4-1946-8147-EC4F37889211}"/>
    <dgm:cxn modelId="{AE97086D-1054-4945-85BF-2550782E494D}" type="presParOf" srcId="{C4A3BFD7-5C17-F64E-A0BA-4E9AF29EBF77}" destId="{E8D49C59-2880-0A43-B32D-8920208FD5AB}" srcOrd="0" destOrd="0" presId="urn:microsoft.com/office/officeart/2005/8/layout/cycle2"/>
    <dgm:cxn modelId="{A10B63BC-CC9D-2547-BDCD-60CE7E229E20}" type="presParOf" srcId="{C4A3BFD7-5C17-F64E-A0BA-4E9AF29EBF77}" destId="{563E8AE8-9722-EB4F-91D3-039C0A4C56FF}" srcOrd="1" destOrd="0" presId="urn:microsoft.com/office/officeart/2005/8/layout/cycle2"/>
    <dgm:cxn modelId="{F73A336D-B755-6C40-93A3-095934297210}" type="presParOf" srcId="{563E8AE8-9722-EB4F-91D3-039C0A4C56FF}" destId="{E8771B56-8AE8-114A-A8C1-5B932BA48655}" srcOrd="0" destOrd="0" presId="urn:microsoft.com/office/officeart/2005/8/layout/cycle2"/>
    <dgm:cxn modelId="{4EAF503A-A2B2-2F4D-874E-DE644E8A7038}" type="presParOf" srcId="{C4A3BFD7-5C17-F64E-A0BA-4E9AF29EBF77}" destId="{321AF9E0-CD7D-CD44-973D-E2D77435E989}" srcOrd="2" destOrd="0" presId="urn:microsoft.com/office/officeart/2005/8/layout/cycle2"/>
    <dgm:cxn modelId="{51F6BFC8-2F81-4B4A-A310-26D19AA50402}" type="presParOf" srcId="{C4A3BFD7-5C17-F64E-A0BA-4E9AF29EBF77}" destId="{648FC792-D52C-CF41-81C7-67D122F63A82}" srcOrd="3" destOrd="0" presId="urn:microsoft.com/office/officeart/2005/8/layout/cycle2"/>
    <dgm:cxn modelId="{DE34004F-CDAD-024A-A9B7-CA509007F515}" type="presParOf" srcId="{648FC792-D52C-CF41-81C7-67D122F63A82}" destId="{68CC535E-0002-F145-9BB7-613DBB366C73}" srcOrd="0" destOrd="0" presId="urn:microsoft.com/office/officeart/2005/8/layout/cycle2"/>
    <dgm:cxn modelId="{3A5C1C42-C90F-A949-AE6F-CF37855F7CD5}" type="presParOf" srcId="{C4A3BFD7-5C17-F64E-A0BA-4E9AF29EBF77}" destId="{FF35DAB3-68A4-224E-B98C-712B464639D1}" srcOrd="4" destOrd="0" presId="urn:microsoft.com/office/officeart/2005/8/layout/cycle2"/>
    <dgm:cxn modelId="{797B06BA-C095-C841-91E5-23BECE1E2E7D}" type="presParOf" srcId="{C4A3BFD7-5C17-F64E-A0BA-4E9AF29EBF77}" destId="{64FF40DB-AEC9-814A-A0C3-8A3B2500703E}" srcOrd="5" destOrd="0" presId="urn:microsoft.com/office/officeart/2005/8/layout/cycle2"/>
    <dgm:cxn modelId="{A9D997DE-A3D9-554A-BEE7-5AD4203C3731}" type="presParOf" srcId="{64FF40DB-AEC9-814A-A0C3-8A3B2500703E}" destId="{CE9DA954-5DB7-7341-83B3-246795A4DD52}" srcOrd="0" destOrd="0" presId="urn:microsoft.com/office/officeart/2005/8/layout/cycle2"/>
    <dgm:cxn modelId="{522551E3-9F67-F444-A4DD-2CB2E56EC54A}" type="presParOf" srcId="{C4A3BFD7-5C17-F64E-A0BA-4E9AF29EBF77}" destId="{E6A192FF-1DA7-FA44-A2A5-A350CF6F8590}" srcOrd="6" destOrd="0" presId="urn:microsoft.com/office/officeart/2005/8/layout/cycle2"/>
    <dgm:cxn modelId="{B49566C6-6500-944F-B951-31BF3CB150E3}" type="presParOf" srcId="{C4A3BFD7-5C17-F64E-A0BA-4E9AF29EBF77}" destId="{92240E8E-B1CB-8043-B747-D06A3E5F239A}" srcOrd="7" destOrd="0" presId="urn:microsoft.com/office/officeart/2005/8/layout/cycle2"/>
    <dgm:cxn modelId="{D17117F7-8DD9-2F4F-A8B3-C583A15F508D}" type="presParOf" srcId="{92240E8E-B1CB-8043-B747-D06A3E5F239A}" destId="{FD318369-5F7A-AE47-867D-BD0619FB91A8}" srcOrd="0" destOrd="0" presId="urn:microsoft.com/office/officeart/2005/8/layout/cycle2"/>
    <dgm:cxn modelId="{AB5EF5EE-D596-C843-8812-29E0E9FF8E66}" type="presParOf" srcId="{C4A3BFD7-5C17-F64E-A0BA-4E9AF29EBF77}" destId="{7A73E5B5-0D44-BD48-A035-D2E19C14299F}" srcOrd="8" destOrd="0" presId="urn:microsoft.com/office/officeart/2005/8/layout/cycle2"/>
    <dgm:cxn modelId="{3539CB04-5EF8-A948-A041-CE18E2721102}" type="presParOf" srcId="{C4A3BFD7-5C17-F64E-A0BA-4E9AF29EBF77}" destId="{79A6AA0E-D42F-2640-93A6-D48CB8855612}" srcOrd="9" destOrd="0" presId="urn:microsoft.com/office/officeart/2005/8/layout/cycle2"/>
    <dgm:cxn modelId="{C3CCF722-7003-094D-B226-B7B70D49E2E4}" type="presParOf" srcId="{79A6AA0E-D42F-2640-93A6-D48CB8855612}" destId="{B8A3E569-9EAC-6D40-9872-13E3B90D98A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C14BAD-D31B-4C1E-B12E-63FD729FF5E8}"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BFD52FF-DBE1-44C2-9ED1-70DDDD328A7A}">
      <dgm:prSet/>
      <dgm:spPr/>
      <dgm:t>
        <a:bodyPr/>
        <a:lstStyle/>
        <a:p>
          <a:r>
            <a:rPr lang="en-IN" b="1" dirty="0" err="1">
              <a:latin typeface="Times New Roman" panose="02020603050405020304" pitchFamily="18" charset="0"/>
              <a:cs typeface="Times New Roman" panose="02020603050405020304" pitchFamily="18" charset="0"/>
            </a:rPr>
            <a:t>OpenWeather</a:t>
          </a:r>
          <a:r>
            <a:rPr lang="en-IN" b="1" dirty="0">
              <a:latin typeface="Times New Roman" panose="02020603050405020304" pitchFamily="18" charset="0"/>
              <a:cs typeface="Times New Roman" panose="02020603050405020304" pitchFamily="18" charset="0"/>
            </a:rPr>
            <a:t> API: </a:t>
          </a:r>
          <a:r>
            <a:rPr lang="en-IN" b="1" dirty="0">
              <a:latin typeface="Times New Roman" panose="02020603050405020304" pitchFamily="18" charset="0"/>
              <a:cs typeface="Times New Roman" panose="02020603050405020304" pitchFamily="18" charset="0"/>
              <a:hlinkClick xmlns:r="http://schemas.openxmlformats.org/officeDocument/2006/relationships" r:id="rId1"/>
            </a:rPr>
            <a:t>https://home.openweathermap.org/</a:t>
          </a:r>
          <a:endParaRPr lang="en-US" b="1" dirty="0">
            <a:latin typeface="Times New Roman" panose="02020603050405020304" pitchFamily="18" charset="0"/>
            <a:cs typeface="Times New Roman" panose="02020603050405020304" pitchFamily="18" charset="0"/>
          </a:endParaRPr>
        </a:p>
      </dgm:t>
    </dgm:pt>
    <dgm:pt modelId="{3BD30136-0172-4D6D-9AF2-933DB1569CB8}" type="parTrans" cxnId="{1C6B8C60-161B-4F54-92CD-CDA9DA40E8A6}">
      <dgm:prSet/>
      <dgm:spPr/>
      <dgm:t>
        <a:bodyPr/>
        <a:lstStyle/>
        <a:p>
          <a:endParaRPr lang="en-US"/>
        </a:p>
      </dgm:t>
    </dgm:pt>
    <dgm:pt modelId="{C7DC1EBA-E3B2-456D-8672-FF3BC8CE06DE}" type="sibTrans" cxnId="{1C6B8C60-161B-4F54-92CD-CDA9DA40E8A6}">
      <dgm:prSet/>
      <dgm:spPr/>
      <dgm:t>
        <a:bodyPr/>
        <a:lstStyle/>
        <a:p>
          <a:endParaRPr lang="en-US"/>
        </a:p>
      </dgm:t>
    </dgm:pt>
    <dgm:pt modelId="{69473D8E-124E-41A9-BC91-4C797AA678D6}">
      <dgm:prSet/>
      <dgm:spPr/>
      <dgm:t>
        <a:bodyPr/>
        <a:lstStyle/>
        <a:p>
          <a:pPr marL="0" lvl="0" indent="0" defTabSz="844550">
            <a:spcBef>
              <a:spcPct val="0"/>
            </a:spcBef>
            <a:spcAft>
              <a:spcPct val="35000"/>
            </a:spcAft>
            <a:buNone/>
          </a:pPr>
          <a:r>
            <a:rPr lang="en-US" b="1" kern="1200" dirty="0">
              <a:latin typeface="Times New Roman" panose="02020603050405020304" pitchFamily="18" charset="0"/>
              <a:ea typeface="+mn-ea"/>
              <a:cs typeface="Times New Roman" panose="02020603050405020304" pitchFamily="18" charset="0"/>
            </a:rPr>
            <a:t>Class Notes</a:t>
          </a:r>
        </a:p>
      </dgm:t>
    </dgm:pt>
    <dgm:pt modelId="{9A660EA7-FB75-42E9-90D6-89D6AC18461E}" type="parTrans" cxnId="{B23D026E-A0C8-4B32-9092-E9A86C3D5917}">
      <dgm:prSet/>
      <dgm:spPr/>
      <dgm:t>
        <a:bodyPr/>
        <a:lstStyle/>
        <a:p>
          <a:endParaRPr lang="en-US"/>
        </a:p>
      </dgm:t>
    </dgm:pt>
    <dgm:pt modelId="{EE617FF3-B677-4709-A3F3-0A5BA347A3DC}" type="sibTrans" cxnId="{B23D026E-A0C8-4B32-9092-E9A86C3D5917}">
      <dgm:prSet/>
      <dgm:spPr/>
      <dgm:t>
        <a:bodyPr/>
        <a:lstStyle/>
        <a:p>
          <a:endParaRPr lang="en-US"/>
        </a:p>
      </dgm:t>
    </dgm:pt>
    <dgm:pt modelId="{B84A711C-D8E6-4A1D-AE29-043BDFE5FCAB}">
      <dgm:prSet/>
      <dgm:spPr/>
      <dgm:t>
        <a:bodyPr/>
        <a:lstStyle/>
        <a:p>
          <a:pPr marL="0" lvl="0" indent="0" defTabSz="844550">
            <a:spcBef>
              <a:spcPct val="0"/>
            </a:spcBef>
            <a:spcAft>
              <a:spcPct val="35000"/>
            </a:spcAft>
            <a:buNone/>
          </a:pPr>
          <a:r>
            <a:rPr lang="en-IN" b="1" kern="1200" dirty="0">
              <a:latin typeface="Times New Roman" panose="02020603050405020304" pitchFamily="18" charset="0"/>
              <a:ea typeface="+mn-ea"/>
              <a:cs typeface="Times New Roman" panose="02020603050405020304" pitchFamily="18" charset="0"/>
            </a:rPr>
            <a:t>Flask Documentation: </a:t>
          </a:r>
          <a:r>
            <a:rPr lang="en-IN" b="1" kern="1200" dirty="0">
              <a:latin typeface="Times New Roman" panose="02020603050405020304" pitchFamily="18" charset="0"/>
              <a:ea typeface="+mn-ea"/>
              <a:cs typeface="Times New Roman" panose="02020603050405020304" pitchFamily="18" charset="0"/>
              <a:hlinkClick xmlns:r="http://schemas.openxmlformats.org/officeDocument/2006/relationships" r:id="rId2">
                <a:extLst>
                  <a:ext uri="{A12FA001-AC4F-418D-AE19-62706E023703}">
                    <ahyp:hlinkClr xmlns:ahyp="http://schemas.microsoft.com/office/drawing/2018/hyperlinkcolor" val="tx"/>
                  </a:ext>
                </a:extLst>
              </a:hlinkClick>
            </a:rPr>
            <a:t>https://flask.palletsprojects.com/en/2.2.x/</a:t>
          </a:r>
          <a:endParaRPr lang="en-US" b="1" kern="1200" dirty="0">
            <a:latin typeface="Times New Roman" panose="02020603050405020304" pitchFamily="18" charset="0"/>
            <a:ea typeface="+mn-ea"/>
            <a:cs typeface="Times New Roman" panose="02020603050405020304" pitchFamily="18" charset="0"/>
          </a:endParaRPr>
        </a:p>
      </dgm:t>
    </dgm:pt>
    <dgm:pt modelId="{B01A1438-4482-4DC3-8E5A-15014A627875}" type="parTrans" cxnId="{E12730CE-B6CE-40DB-9B97-41B1096E7A72}">
      <dgm:prSet/>
      <dgm:spPr/>
      <dgm:t>
        <a:bodyPr/>
        <a:lstStyle/>
        <a:p>
          <a:endParaRPr lang="en-US"/>
        </a:p>
      </dgm:t>
    </dgm:pt>
    <dgm:pt modelId="{EBE0E861-F271-47AA-94B4-3270038C1A39}" type="sibTrans" cxnId="{E12730CE-B6CE-40DB-9B97-41B1096E7A72}">
      <dgm:prSet/>
      <dgm:spPr/>
      <dgm:t>
        <a:bodyPr/>
        <a:lstStyle/>
        <a:p>
          <a:endParaRPr lang="en-US"/>
        </a:p>
      </dgm:t>
    </dgm:pt>
    <dgm:pt modelId="{1E398DB4-FADC-4558-B971-2518C6A6715D}" type="pres">
      <dgm:prSet presAssocID="{4BC14BAD-D31B-4C1E-B12E-63FD729FF5E8}" presName="root" presStyleCnt="0">
        <dgm:presLayoutVars>
          <dgm:dir/>
          <dgm:resizeHandles val="exact"/>
        </dgm:presLayoutVars>
      </dgm:prSet>
      <dgm:spPr/>
    </dgm:pt>
    <dgm:pt modelId="{67EB3E1E-A5FE-449E-96B1-AA4C672BE11D}" type="pres">
      <dgm:prSet presAssocID="{BBFD52FF-DBE1-44C2-9ED1-70DDDD328A7A}" presName="compNode" presStyleCnt="0"/>
      <dgm:spPr/>
    </dgm:pt>
    <dgm:pt modelId="{CE5809ED-7ED9-4021-9E8B-662F0E9702D9}" type="pres">
      <dgm:prSet presAssocID="{BBFD52FF-DBE1-44C2-9ED1-70DDDD328A7A}" presName="bgRect" presStyleLbl="bgShp" presStyleIdx="0" presStyleCnt="3"/>
      <dgm:spPr/>
    </dgm:pt>
    <dgm:pt modelId="{625094D9-138C-473A-A169-28F261696ED8}" type="pres">
      <dgm:prSet presAssocID="{BBFD52FF-DBE1-44C2-9ED1-70DDDD328A7A}"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1F441CEA-C7F3-4940-8BA4-ECCFE40FB513}" type="pres">
      <dgm:prSet presAssocID="{BBFD52FF-DBE1-44C2-9ED1-70DDDD328A7A}" presName="spaceRect" presStyleCnt="0"/>
      <dgm:spPr/>
    </dgm:pt>
    <dgm:pt modelId="{5DBCAF51-6C56-499A-A249-E32340424AD3}" type="pres">
      <dgm:prSet presAssocID="{BBFD52FF-DBE1-44C2-9ED1-70DDDD328A7A}" presName="parTx" presStyleLbl="revTx" presStyleIdx="0" presStyleCnt="3">
        <dgm:presLayoutVars>
          <dgm:chMax val="0"/>
          <dgm:chPref val="0"/>
        </dgm:presLayoutVars>
      </dgm:prSet>
      <dgm:spPr/>
    </dgm:pt>
    <dgm:pt modelId="{5BD81241-554F-4106-9DAA-B86D1F656AC0}" type="pres">
      <dgm:prSet presAssocID="{C7DC1EBA-E3B2-456D-8672-FF3BC8CE06DE}" presName="sibTrans" presStyleCnt="0"/>
      <dgm:spPr/>
    </dgm:pt>
    <dgm:pt modelId="{6B6A8E5F-3999-4147-B758-619DFA8429B8}" type="pres">
      <dgm:prSet presAssocID="{69473D8E-124E-41A9-BC91-4C797AA678D6}" presName="compNode" presStyleCnt="0"/>
      <dgm:spPr/>
    </dgm:pt>
    <dgm:pt modelId="{E1B63501-429E-48A1-ADC4-585C39A3FC41}" type="pres">
      <dgm:prSet presAssocID="{69473D8E-124E-41A9-BC91-4C797AA678D6}" presName="bgRect" presStyleLbl="bgShp" presStyleIdx="1" presStyleCnt="3"/>
      <dgm:spPr/>
    </dgm:pt>
    <dgm:pt modelId="{9FC461F6-22D1-44D2-8571-3E9F69CD134E}" type="pres">
      <dgm:prSet presAssocID="{69473D8E-124E-41A9-BC91-4C797AA678D6}"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56A28061-67F0-4C1B-870A-CF9EE5BDCB4D}" type="pres">
      <dgm:prSet presAssocID="{69473D8E-124E-41A9-BC91-4C797AA678D6}" presName="spaceRect" presStyleCnt="0"/>
      <dgm:spPr/>
    </dgm:pt>
    <dgm:pt modelId="{BB84F482-DE34-4B9C-95F1-7A4FAE24C2B8}" type="pres">
      <dgm:prSet presAssocID="{69473D8E-124E-41A9-BC91-4C797AA678D6}" presName="parTx" presStyleLbl="revTx" presStyleIdx="1" presStyleCnt="3">
        <dgm:presLayoutVars>
          <dgm:chMax val="0"/>
          <dgm:chPref val="0"/>
        </dgm:presLayoutVars>
      </dgm:prSet>
      <dgm:spPr/>
    </dgm:pt>
    <dgm:pt modelId="{EC0FA224-5E39-4708-9750-2ED05FDE3256}" type="pres">
      <dgm:prSet presAssocID="{EE617FF3-B677-4709-A3F3-0A5BA347A3DC}" presName="sibTrans" presStyleCnt="0"/>
      <dgm:spPr/>
    </dgm:pt>
    <dgm:pt modelId="{65C15422-6887-4518-87A6-54B646ACE445}" type="pres">
      <dgm:prSet presAssocID="{B84A711C-D8E6-4A1D-AE29-043BDFE5FCAB}" presName="compNode" presStyleCnt="0"/>
      <dgm:spPr/>
    </dgm:pt>
    <dgm:pt modelId="{FD5FA317-E38E-40CF-864E-03B1ECA6B339}" type="pres">
      <dgm:prSet presAssocID="{B84A711C-D8E6-4A1D-AE29-043BDFE5FCAB}" presName="bgRect" presStyleLbl="bgShp" presStyleIdx="2" presStyleCnt="3"/>
      <dgm:spPr/>
    </dgm:pt>
    <dgm:pt modelId="{EE475109-C84C-4C51-8C53-89AF64405B81}" type="pres">
      <dgm:prSet presAssocID="{B84A711C-D8E6-4A1D-AE29-043BDFE5FCAB}"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02109F3B-EDAC-4D84-A8CA-932EFC61E8B2}" type="pres">
      <dgm:prSet presAssocID="{B84A711C-D8E6-4A1D-AE29-043BDFE5FCAB}" presName="spaceRect" presStyleCnt="0"/>
      <dgm:spPr/>
    </dgm:pt>
    <dgm:pt modelId="{EE5A5AD0-F691-4044-BC17-DCE5BDBA7D9E}" type="pres">
      <dgm:prSet presAssocID="{B84A711C-D8E6-4A1D-AE29-043BDFE5FCAB}" presName="parTx" presStyleLbl="revTx" presStyleIdx="2" presStyleCnt="3">
        <dgm:presLayoutVars>
          <dgm:chMax val="0"/>
          <dgm:chPref val="0"/>
        </dgm:presLayoutVars>
      </dgm:prSet>
      <dgm:spPr/>
    </dgm:pt>
  </dgm:ptLst>
  <dgm:cxnLst>
    <dgm:cxn modelId="{3595F323-7FA2-4455-A96F-AEBF574D1B75}" type="presOf" srcId="{BBFD52FF-DBE1-44C2-9ED1-70DDDD328A7A}" destId="{5DBCAF51-6C56-499A-A249-E32340424AD3}" srcOrd="0" destOrd="0" presId="urn:microsoft.com/office/officeart/2018/2/layout/IconVerticalSolidList"/>
    <dgm:cxn modelId="{1C6B8C60-161B-4F54-92CD-CDA9DA40E8A6}" srcId="{4BC14BAD-D31B-4C1E-B12E-63FD729FF5E8}" destId="{BBFD52FF-DBE1-44C2-9ED1-70DDDD328A7A}" srcOrd="0" destOrd="0" parTransId="{3BD30136-0172-4D6D-9AF2-933DB1569CB8}" sibTransId="{C7DC1EBA-E3B2-456D-8672-FF3BC8CE06DE}"/>
    <dgm:cxn modelId="{B23D026E-A0C8-4B32-9092-E9A86C3D5917}" srcId="{4BC14BAD-D31B-4C1E-B12E-63FD729FF5E8}" destId="{69473D8E-124E-41A9-BC91-4C797AA678D6}" srcOrd="1" destOrd="0" parTransId="{9A660EA7-FB75-42E9-90D6-89D6AC18461E}" sibTransId="{EE617FF3-B677-4709-A3F3-0A5BA347A3DC}"/>
    <dgm:cxn modelId="{DA597199-76A8-4EAE-A005-333BD020D79D}" type="presOf" srcId="{4BC14BAD-D31B-4C1E-B12E-63FD729FF5E8}" destId="{1E398DB4-FADC-4558-B971-2518C6A6715D}" srcOrd="0" destOrd="0" presId="urn:microsoft.com/office/officeart/2018/2/layout/IconVerticalSolidList"/>
    <dgm:cxn modelId="{55562CB1-AEEC-4853-B9A8-B05D0D5CAB88}" type="presOf" srcId="{B84A711C-D8E6-4A1D-AE29-043BDFE5FCAB}" destId="{EE5A5AD0-F691-4044-BC17-DCE5BDBA7D9E}" srcOrd="0" destOrd="0" presId="urn:microsoft.com/office/officeart/2018/2/layout/IconVerticalSolidList"/>
    <dgm:cxn modelId="{E12730CE-B6CE-40DB-9B97-41B1096E7A72}" srcId="{4BC14BAD-D31B-4C1E-B12E-63FD729FF5E8}" destId="{B84A711C-D8E6-4A1D-AE29-043BDFE5FCAB}" srcOrd="2" destOrd="0" parTransId="{B01A1438-4482-4DC3-8E5A-15014A627875}" sibTransId="{EBE0E861-F271-47AA-94B4-3270038C1A39}"/>
    <dgm:cxn modelId="{61A8D7F1-AC0E-42A2-8295-D16876B48D0A}" type="presOf" srcId="{69473D8E-124E-41A9-BC91-4C797AA678D6}" destId="{BB84F482-DE34-4B9C-95F1-7A4FAE24C2B8}" srcOrd="0" destOrd="0" presId="urn:microsoft.com/office/officeart/2018/2/layout/IconVerticalSolidList"/>
    <dgm:cxn modelId="{CE6C746A-2FF9-4F33-82A0-C29705AD6EC9}" type="presParOf" srcId="{1E398DB4-FADC-4558-B971-2518C6A6715D}" destId="{67EB3E1E-A5FE-449E-96B1-AA4C672BE11D}" srcOrd="0" destOrd="0" presId="urn:microsoft.com/office/officeart/2018/2/layout/IconVerticalSolidList"/>
    <dgm:cxn modelId="{7D81150A-95B4-424B-A7FE-079387603EC9}" type="presParOf" srcId="{67EB3E1E-A5FE-449E-96B1-AA4C672BE11D}" destId="{CE5809ED-7ED9-4021-9E8B-662F0E9702D9}" srcOrd="0" destOrd="0" presId="urn:microsoft.com/office/officeart/2018/2/layout/IconVerticalSolidList"/>
    <dgm:cxn modelId="{15EE4283-5DA3-4020-9FF7-108C4E4D2236}" type="presParOf" srcId="{67EB3E1E-A5FE-449E-96B1-AA4C672BE11D}" destId="{625094D9-138C-473A-A169-28F261696ED8}" srcOrd="1" destOrd="0" presId="urn:microsoft.com/office/officeart/2018/2/layout/IconVerticalSolidList"/>
    <dgm:cxn modelId="{ED3263BA-7D2D-4A2C-89DD-859432070A94}" type="presParOf" srcId="{67EB3E1E-A5FE-449E-96B1-AA4C672BE11D}" destId="{1F441CEA-C7F3-4940-8BA4-ECCFE40FB513}" srcOrd="2" destOrd="0" presId="urn:microsoft.com/office/officeart/2018/2/layout/IconVerticalSolidList"/>
    <dgm:cxn modelId="{B6B0FF9B-48A7-44E0-A151-8780F9BDED85}" type="presParOf" srcId="{67EB3E1E-A5FE-449E-96B1-AA4C672BE11D}" destId="{5DBCAF51-6C56-499A-A249-E32340424AD3}" srcOrd="3" destOrd="0" presId="urn:microsoft.com/office/officeart/2018/2/layout/IconVerticalSolidList"/>
    <dgm:cxn modelId="{C0606032-EDEA-481D-9DA7-76BB9D7259C9}" type="presParOf" srcId="{1E398DB4-FADC-4558-B971-2518C6A6715D}" destId="{5BD81241-554F-4106-9DAA-B86D1F656AC0}" srcOrd="1" destOrd="0" presId="urn:microsoft.com/office/officeart/2018/2/layout/IconVerticalSolidList"/>
    <dgm:cxn modelId="{49515B77-7D08-40CD-91AA-B07D09E4176B}" type="presParOf" srcId="{1E398DB4-FADC-4558-B971-2518C6A6715D}" destId="{6B6A8E5F-3999-4147-B758-619DFA8429B8}" srcOrd="2" destOrd="0" presId="urn:microsoft.com/office/officeart/2018/2/layout/IconVerticalSolidList"/>
    <dgm:cxn modelId="{E0E4CBEB-4A93-4B73-B21F-C8C9B5356E03}" type="presParOf" srcId="{6B6A8E5F-3999-4147-B758-619DFA8429B8}" destId="{E1B63501-429E-48A1-ADC4-585C39A3FC41}" srcOrd="0" destOrd="0" presId="urn:microsoft.com/office/officeart/2018/2/layout/IconVerticalSolidList"/>
    <dgm:cxn modelId="{C3034CBD-0AE2-4346-B819-591AC09B2A46}" type="presParOf" srcId="{6B6A8E5F-3999-4147-B758-619DFA8429B8}" destId="{9FC461F6-22D1-44D2-8571-3E9F69CD134E}" srcOrd="1" destOrd="0" presId="urn:microsoft.com/office/officeart/2018/2/layout/IconVerticalSolidList"/>
    <dgm:cxn modelId="{95EEF0A2-1B1F-46BD-AAC5-6CEBF687C8F1}" type="presParOf" srcId="{6B6A8E5F-3999-4147-B758-619DFA8429B8}" destId="{56A28061-67F0-4C1B-870A-CF9EE5BDCB4D}" srcOrd="2" destOrd="0" presId="urn:microsoft.com/office/officeart/2018/2/layout/IconVerticalSolidList"/>
    <dgm:cxn modelId="{204AF010-0C6E-48A5-AD6D-FAE45547E335}" type="presParOf" srcId="{6B6A8E5F-3999-4147-B758-619DFA8429B8}" destId="{BB84F482-DE34-4B9C-95F1-7A4FAE24C2B8}" srcOrd="3" destOrd="0" presId="urn:microsoft.com/office/officeart/2018/2/layout/IconVerticalSolidList"/>
    <dgm:cxn modelId="{8065F202-12AA-4445-A94E-C88483DA4AB6}" type="presParOf" srcId="{1E398DB4-FADC-4558-B971-2518C6A6715D}" destId="{EC0FA224-5E39-4708-9750-2ED05FDE3256}" srcOrd="3" destOrd="0" presId="urn:microsoft.com/office/officeart/2018/2/layout/IconVerticalSolidList"/>
    <dgm:cxn modelId="{C9045E5D-C69C-4FB0-86DC-85736A8B2FB8}" type="presParOf" srcId="{1E398DB4-FADC-4558-B971-2518C6A6715D}" destId="{65C15422-6887-4518-87A6-54B646ACE445}" srcOrd="4" destOrd="0" presId="urn:microsoft.com/office/officeart/2018/2/layout/IconVerticalSolidList"/>
    <dgm:cxn modelId="{936B88A2-1F0A-4B60-98D4-7A524E9B3126}" type="presParOf" srcId="{65C15422-6887-4518-87A6-54B646ACE445}" destId="{FD5FA317-E38E-40CF-864E-03B1ECA6B339}" srcOrd="0" destOrd="0" presId="urn:microsoft.com/office/officeart/2018/2/layout/IconVerticalSolidList"/>
    <dgm:cxn modelId="{5CFA4DB7-A0D3-4967-9C7C-EF48E819D6F2}" type="presParOf" srcId="{65C15422-6887-4518-87A6-54B646ACE445}" destId="{EE475109-C84C-4C51-8C53-89AF64405B81}" srcOrd="1" destOrd="0" presId="urn:microsoft.com/office/officeart/2018/2/layout/IconVerticalSolidList"/>
    <dgm:cxn modelId="{CE6369D0-9F79-4BC2-972A-02CA9957E97C}" type="presParOf" srcId="{65C15422-6887-4518-87A6-54B646ACE445}" destId="{02109F3B-EDAC-4D84-A8CA-932EFC61E8B2}" srcOrd="2" destOrd="0" presId="urn:microsoft.com/office/officeart/2018/2/layout/IconVerticalSolidList"/>
    <dgm:cxn modelId="{A846A050-EDC8-43E4-B2C2-7E178D64F0C1}" type="presParOf" srcId="{65C15422-6887-4518-87A6-54B646ACE445}" destId="{EE5A5AD0-F691-4044-BC17-DCE5BDBA7D9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49C59-2880-0A43-B32D-8920208FD5AB}">
      <dsp:nvSpPr>
        <dsp:cNvPr id="0" name=""/>
        <dsp:cNvSpPr/>
      </dsp:nvSpPr>
      <dsp:spPr>
        <a:xfrm>
          <a:off x="4336134" y="881"/>
          <a:ext cx="1693608" cy="1693608"/>
        </a:xfrm>
        <a:prstGeom prst="ellipse">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Get the Data from API in JSON format</a:t>
          </a:r>
        </a:p>
      </dsp:txBody>
      <dsp:txXfrm>
        <a:off x="4584157" y="248904"/>
        <a:ext cx="1197562" cy="1197562"/>
      </dsp:txXfrm>
    </dsp:sp>
    <dsp:sp modelId="{563E8AE8-9722-EB4F-91D3-039C0A4C56FF}">
      <dsp:nvSpPr>
        <dsp:cNvPr id="0" name=""/>
        <dsp:cNvSpPr/>
      </dsp:nvSpPr>
      <dsp:spPr>
        <a:xfrm rot="2164817">
          <a:off x="5974331" y="1301307"/>
          <a:ext cx="446675" cy="571592"/>
        </a:xfrm>
        <a:prstGeom prst="rightArrow">
          <a:avLst>
            <a:gd name="adj1" fmla="val 60000"/>
            <a:gd name="adj2" fmla="val 50000"/>
          </a:avLst>
        </a:prstGeom>
        <a:solidFill>
          <a:srgbClr val="00B0F0"/>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987182" y="1376167"/>
        <a:ext cx="312673" cy="342956"/>
      </dsp:txXfrm>
    </dsp:sp>
    <dsp:sp modelId="{321AF9E0-CD7D-CD44-973D-E2D77435E989}">
      <dsp:nvSpPr>
        <dsp:cNvPr id="0" name=""/>
        <dsp:cNvSpPr/>
      </dsp:nvSpPr>
      <dsp:spPr>
        <a:xfrm>
          <a:off x="6386028" y="1494608"/>
          <a:ext cx="1693608" cy="1693608"/>
        </a:xfrm>
        <a:prstGeom prst="ellipse">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Fetch the data in Weather API</a:t>
          </a:r>
        </a:p>
      </dsp:txBody>
      <dsp:txXfrm>
        <a:off x="6634051" y="1742631"/>
        <a:ext cx="1197562" cy="1197562"/>
      </dsp:txXfrm>
    </dsp:sp>
    <dsp:sp modelId="{648FC792-D52C-CF41-81C7-67D122F63A82}">
      <dsp:nvSpPr>
        <dsp:cNvPr id="0" name=""/>
        <dsp:cNvSpPr/>
      </dsp:nvSpPr>
      <dsp:spPr>
        <a:xfrm rot="6480000">
          <a:off x="6619472" y="3251981"/>
          <a:ext cx="449274" cy="571592"/>
        </a:xfrm>
        <a:prstGeom prst="rightArrow">
          <a:avLst>
            <a:gd name="adj1" fmla="val 60000"/>
            <a:gd name="adj2" fmla="val 50000"/>
          </a:avLst>
        </a:prstGeom>
        <a:solidFill>
          <a:srgbClr val="00B0F0"/>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707688" y="3302206"/>
        <a:ext cx="314492" cy="342956"/>
      </dsp:txXfrm>
    </dsp:sp>
    <dsp:sp modelId="{FF35DAB3-68A4-224E-B98C-712B464639D1}">
      <dsp:nvSpPr>
        <dsp:cNvPr id="0" name=""/>
        <dsp:cNvSpPr/>
      </dsp:nvSpPr>
      <dsp:spPr>
        <a:xfrm>
          <a:off x="5600724" y="3911524"/>
          <a:ext cx="1693608" cy="1693608"/>
        </a:xfrm>
        <a:prstGeom prst="ellipse">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CA" sz="1400" kern="1200" dirty="0"/>
            <a:t>Load data into Python (FLASK) using API request</a:t>
          </a:r>
          <a:endParaRPr lang="en-US" sz="1400" kern="1200" dirty="0"/>
        </a:p>
      </dsp:txBody>
      <dsp:txXfrm>
        <a:off x="5848747" y="4159547"/>
        <a:ext cx="1197562" cy="1197562"/>
      </dsp:txXfrm>
    </dsp:sp>
    <dsp:sp modelId="{64FF40DB-AEC9-814A-A0C3-8A3B2500703E}">
      <dsp:nvSpPr>
        <dsp:cNvPr id="0" name=""/>
        <dsp:cNvSpPr/>
      </dsp:nvSpPr>
      <dsp:spPr>
        <a:xfrm rot="10800000">
          <a:off x="4964959" y="4472532"/>
          <a:ext cx="449274" cy="571592"/>
        </a:xfrm>
        <a:prstGeom prst="rightArrow">
          <a:avLst>
            <a:gd name="adj1" fmla="val 60000"/>
            <a:gd name="adj2" fmla="val 50000"/>
          </a:avLst>
        </a:prstGeom>
        <a:solidFill>
          <a:srgbClr val="00B0F0"/>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099741" y="4586850"/>
        <a:ext cx="314492" cy="342956"/>
      </dsp:txXfrm>
    </dsp:sp>
    <dsp:sp modelId="{E6A192FF-1DA7-FA44-A2A5-A350CF6F8590}">
      <dsp:nvSpPr>
        <dsp:cNvPr id="0" name=""/>
        <dsp:cNvSpPr/>
      </dsp:nvSpPr>
      <dsp:spPr>
        <a:xfrm>
          <a:off x="3059428" y="3911524"/>
          <a:ext cx="1693608" cy="1693608"/>
        </a:xfrm>
        <a:prstGeom prst="ellipse">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Python Prog with the database and store that data into Mongo DB</a:t>
          </a:r>
        </a:p>
      </dsp:txBody>
      <dsp:txXfrm>
        <a:off x="3307451" y="4159547"/>
        <a:ext cx="1197562" cy="1197562"/>
      </dsp:txXfrm>
    </dsp:sp>
    <dsp:sp modelId="{92240E8E-B1CB-8043-B747-D06A3E5F239A}">
      <dsp:nvSpPr>
        <dsp:cNvPr id="0" name=""/>
        <dsp:cNvSpPr/>
      </dsp:nvSpPr>
      <dsp:spPr>
        <a:xfrm rot="15120000">
          <a:off x="3292873" y="3276167"/>
          <a:ext cx="449274" cy="571592"/>
        </a:xfrm>
        <a:prstGeom prst="rightArrow">
          <a:avLst>
            <a:gd name="adj1" fmla="val 60000"/>
            <a:gd name="adj2" fmla="val 50000"/>
          </a:avLst>
        </a:prstGeom>
        <a:solidFill>
          <a:srgbClr val="00B0F0"/>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381089" y="3454578"/>
        <a:ext cx="314492" cy="342956"/>
      </dsp:txXfrm>
    </dsp:sp>
    <dsp:sp modelId="{7A73E5B5-0D44-BD48-A035-D2E19C14299F}">
      <dsp:nvSpPr>
        <dsp:cNvPr id="0" name=""/>
        <dsp:cNvSpPr/>
      </dsp:nvSpPr>
      <dsp:spPr>
        <a:xfrm>
          <a:off x="2274125" y="1494608"/>
          <a:ext cx="1693608" cy="1693608"/>
        </a:xfrm>
        <a:prstGeom prst="ellipse">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Visualize the data using Google charts.</a:t>
          </a:r>
        </a:p>
      </dsp:txBody>
      <dsp:txXfrm>
        <a:off x="2522148" y="1742631"/>
        <a:ext cx="1197562" cy="1197562"/>
      </dsp:txXfrm>
    </dsp:sp>
    <dsp:sp modelId="{79A6AA0E-D42F-2640-93A6-D48CB8855612}">
      <dsp:nvSpPr>
        <dsp:cNvPr id="0" name=""/>
        <dsp:cNvSpPr/>
      </dsp:nvSpPr>
      <dsp:spPr>
        <a:xfrm rot="19444817">
          <a:off x="3915641" y="1316255"/>
          <a:ext cx="451870" cy="571592"/>
        </a:xfrm>
        <a:prstGeom prst="rightArrow">
          <a:avLst>
            <a:gd name="adj1" fmla="val 60000"/>
            <a:gd name="adj2" fmla="val 50000"/>
          </a:avLst>
        </a:prstGeom>
        <a:solidFill>
          <a:srgbClr val="00B0F0"/>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928530" y="1470337"/>
        <a:ext cx="316309" cy="342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809ED-7ED9-4021-9E8B-662F0E9702D9}">
      <dsp:nvSpPr>
        <dsp:cNvPr id="0" name=""/>
        <dsp:cNvSpPr/>
      </dsp:nvSpPr>
      <dsp:spPr>
        <a:xfrm>
          <a:off x="0" y="453"/>
          <a:ext cx="10353675" cy="10610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094D9-138C-473A-A169-28F261696ED8}">
      <dsp:nvSpPr>
        <dsp:cNvPr id="0" name=""/>
        <dsp:cNvSpPr/>
      </dsp:nvSpPr>
      <dsp:spPr>
        <a:xfrm>
          <a:off x="320982" y="239200"/>
          <a:ext cx="583603" cy="5836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BCAF51-6C56-499A-A249-E32340424AD3}">
      <dsp:nvSpPr>
        <dsp:cNvPr id="0" name=""/>
        <dsp:cNvSpPr/>
      </dsp:nvSpPr>
      <dsp:spPr>
        <a:xfrm>
          <a:off x="1225568" y="453"/>
          <a:ext cx="9128106" cy="106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0" tIns="112300" rIns="112300" bIns="112300" numCol="1" spcCol="1270" anchor="ctr" anchorCtr="0">
          <a:noAutofit/>
        </a:bodyPr>
        <a:lstStyle/>
        <a:p>
          <a:pPr marL="0" lvl="0" indent="0" algn="l" defTabSz="1111250">
            <a:lnSpc>
              <a:spcPct val="90000"/>
            </a:lnSpc>
            <a:spcBef>
              <a:spcPct val="0"/>
            </a:spcBef>
            <a:spcAft>
              <a:spcPct val="35000"/>
            </a:spcAft>
            <a:buNone/>
          </a:pPr>
          <a:r>
            <a:rPr lang="en-IN" sz="2500" b="1" kern="1200" dirty="0" err="1">
              <a:latin typeface="Times New Roman" panose="02020603050405020304" pitchFamily="18" charset="0"/>
              <a:cs typeface="Times New Roman" panose="02020603050405020304" pitchFamily="18" charset="0"/>
            </a:rPr>
            <a:t>OpenWeather</a:t>
          </a:r>
          <a:r>
            <a:rPr lang="en-IN" sz="2500" b="1" kern="1200" dirty="0">
              <a:latin typeface="Times New Roman" panose="02020603050405020304" pitchFamily="18" charset="0"/>
              <a:cs typeface="Times New Roman" panose="02020603050405020304" pitchFamily="18" charset="0"/>
            </a:rPr>
            <a:t> API: </a:t>
          </a:r>
          <a:r>
            <a:rPr lang="en-IN" sz="2500" b="1" kern="1200" dirty="0">
              <a:latin typeface="Times New Roman" panose="02020603050405020304" pitchFamily="18" charset="0"/>
              <a:cs typeface="Times New Roman" panose="02020603050405020304" pitchFamily="18" charset="0"/>
              <a:hlinkClick xmlns:r="http://schemas.openxmlformats.org/officeDocument/2006/relationships" r:id="rId3"/>
            </a:rPr>
            <a:t>https://home.openweathermap.org/</a:t>
          </a:r>
          <a:endParaRPr lang="en-US" sz="2500" b="1" kern="1200" dirty="0">
            <a:latin typeface="Times New Roman" panose="02020603050405020304" pitchFamily="18" charset="0"/>
            <a:cs typeface="Times New Roman" panose="02020603050405020304" pitchFamily="18" charset="0"/>
          </a:endParaRPr>
        </a:p>
      </dsp:txBody>
      <dsp:txXfrm>
        <a:off x="1225568" y="453"/>
        <a:ext cx="9128106" cy="1061098"/>
      </dsp:txXfrm>
    </dsp:sp>
    <dsp:sp modelId="{E1B63501-429E-48A1-ADC4-585C39A3FC41}">
      <dsp:nvSpPr>
        <dsp:cNvPr id="0" name=""/>
        <dsp:cNvSpPr/>
      </dsp:nvSpPr>
      <dsp:spPr>
        <a:xfrm>
          <a:off x="0" y="1326825"/>
          <a:ext cx="10353675" cy="10610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C461F6-22D1-44D2-8571-3E9F69CD134E}">
      <dsp:nvSpPr>
        <dsp:cNvPr id="0" name=""/>
        <dsp:cNvSpPr/>
      </dsp:nvSpPr>
      <dsp:spPr>
        <a:xfrm>
          <a:off x="320982" y="1565573"/>
          <a:ext cx="583603" cy="58360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84F482-DE34-4B9C-95F1-7A4FAE24C2B8}">
      <dsp:nvSpPr>
        <dsp:cNvPr id="0" name=""/>
        <dsp:cNvSpPr/>
      </dsp:nvSpPr>
      <dsp:spPr>
        <a:xfrm>
          <a:off x="1225568" y="1326825"/>
          <a:ext cx="9128106" cy="106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0" tIns="112300" rIns="112300" bIns="112300" numCol="1" spcCol="1270" anchor="ctr" anchorCtr="0">
          <a:noAutofit/>
        </a:bodyPr>
        <a:lstStyle/>
        <a:p>
          <a:pPr marL="0" lvl="0" indent="0" algn="l" defTabSz="844550">
            <a:lnSpc>
              <a:spcPct val="90000"/>
            </a:lnSpc>
            <a:spcBef>
              <a:spcPct val="0"/>
            </a:spcBef>
            <a:spcAft>
              <a:spcPct val="35000"/>
            </a:spcAft>
            <a:buNone/>
          </a:pPr>
          <a:r>
            <a:rPr lang="en-US" sz="2500" b="1" kern="1200" dirty="0">
              <a:latin typeface="Times New Roman" panose="02020603050405020304" pitchFamily="18" charset="0"/>
              <a:ea typeface="+mn-ea"/>
              <a:cs typeface="Times New Roman" panose="02020603050405020304" pitchFamily="18" charset="0"/>
            </a:rPr>
            <a:t>Class Notes</a:t>
          </a:r>
        </a:p>
      </dsp:txBody>
      <dsp:txXfrm>
        <a:off x="1225568" y="1326825"/>
        <a:ext cx="9128106" cy="1061098"/>
      </dsp:txXfrm>
    </dsp:sp>
    <dsp:sp modelId="{FD5FA317-E38E-40CF-864E-03B1ECA6B339}">
      <dsp:nvSpPr>
        <dsp:cNvPr id="0" name=""/>
        <dsp:cNvSpPr/>
      </dsp:nvSpPr>
      <dsp:spPr>
        <a:xfrm>
          <a:off x="0" y="2653198"/>
          <a:ext cx="10353675" cy="10610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75109-C84C-4C51-8C53-89AF64405B81}">
      <dsp:nvSpPr>
        <dsp:cNvPr id="0" name=""/>
        <dsp:cNvSpPr/>
      </dsp:nvSpPr>
      <dsp:spPr>
        <a:xfrm>
          <a:off x="320982" y="2891945"/>
          <a:ext cx="583603" cy="583603"/>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5A5AD0-F691-4044-BC17-DCE5BDBA7D9E}">
      <dsp:nvSpPr>
        <dsp:cNvPr id="0" name=""/>
        <dsp:cNvSpPr/>
      </dsp:nvSpPr>
      <dsp:spPr>
        <a:xfrm>
          <a:off x="1225568" y="2653198"/>
          <a:ext cx="9128106" cy="106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0" tIns="112300" rIns="112300" bIns="112300" numCol="1" spcCol="1270" anchor="ctr" anchorCtr="0">
          <a:noAutofit/>
        </a:bodyPr>
        <a:lstStyle/>
        <a:p>
          <a:pPr marL="0" lvl="0" indent="0" algn="l" defTabSz="844550">
            <a:lnSpc>
              <a:spcPct val="90000"/>
            </a:lnSpc>
            <a:spcBef>
              <a:spcPct val="0"/>
            </a:spcBef>
            <a:spcAft>
              <a:spcPct val="35000"/>
            </a:spcAft>
            <a:buNone/>
          </a:pPr>
          <a:r>
            <a:rPr lang="en-IN" sz="2500" b="1" kern="1200" dirty="0">
              <a:latin typeface="Times New Roman" panose="02020603050405020304" pitchFamily="18" charset="0"/>
              <a:ea typeface="+mn-ea"/>
              <a:cs typeface="Times New Roman" panose="02020603050405020304" pitchFamily="18" charset="0"/>
            </a:rPr>
            <a:t>Flask Documentation: </a:t>
          </a:r>
          <a:r>
            <a:rPr lang="en-IN" sz="2500" b="1" kern="1200" dirty="0">
              <a:latin typeface="Times New Roman" panose="02020603050405020304" pitchFamily="18" charset="0"/>
              <a:ea typeface="+mn-ea"/>
              <a:cs typeface="Times New Roman" panose="02020603050405020304" pitchFamily="18" charset="0"/>
              <a:hlinkClick xmlns:r="http://schemas.openxmlformats.org/officeDocument/2006/relationships" r:id="rId8">
                <a:extLst>
                  <a:ext uri="{A12FA001-AC4F-418D-AE19-62706E023703}">
                    <ahyp:hlinkClr xmlns:ahyp="http://schemas.microsoft.com/office/drawing/2018/hyperlinkcolor" val="tx"/>
                  </a:ext>
                </a:extLst>
              </a:hlinkClick>
            </a:rPr>
            <a:t>https://flask.palletsprojects.com/en/2.2.x/</a:t>
          </a:r>
          <a:endParaRPr lang="en-US" sz="2500" b="1" kern="1200" dirty="0">
            <a:latin typeface="Times New Roman" panose="02020603050405020304" pitchFamily="18" charset="0"/>
            <a:ea typeface="+mn-ea"/>
            <a:cs typeface="Times New Roman" panose="02020603050405020304" pitchFamily="18" charset="0"/>
          </a:endParaRPr>
        </a:p>
      </dsp:txBody>
      <dsp:txXfrm>
        <a:off x="1225568" y="2653198"/>
        <a:ext cx="9128106" cy="106109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A51488-58DA-4223-AD83-401D07E12812}"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F4ACBD-93B0-4EE6-8731-898D3DAAA27E}" type="slidenum">
              <a:rPr lang="en-IN" smtClean="0"/>
              <a:t>‹#›</a:t>
            </a:fld>
            <a:endParaRPr lang="en-IN"/>
          </a:p>
        </p:txBody>
      </p:sp>
    </p:spTree>
    <p:extLst>
      <p:ext uri="{BB962C8B-B14F-4D97-AF65-F5344CB8AC3E}">
        <p14:creationId xmlns:p14="http://schemas.microsoft.com/office/powerpoint/2010/main" val="156661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93183" y="128790"/>
            <a:ext cx="4051440" cy="2868410"/>
          </a:xfrm>
        </p:spPr>
        <p:txBody>
          <a:bodyPr>
            <a:normAutofit/>
          </a:bodyPr>
          <a:lstStyle/>
          <a:p>
            <a:pPr algn="l"/>
            <a:r>
              <a:rPr lang="en-IN" sz="3300" b="1" dirty="0">
                <a:latin typeface="Times New Roman" panose="02020603050405020304" pitchFamily="18" charset="0"/>
                <a:cs typeface="Times New Roman" panose="02020603050405020304" pitchFamily="18" charset="0"/>
              </a:rPr>
              <a:t>FINAL GROUP PROJECT </a:t>
            </a:r>
            <a:br>
              <a:rPr lang="en-IN" sz="3300" b="1" dirty="0">
                <a:latin typeface="Times New Roman" panose="02020603050405020304" pitchFamily="18" charset="0"/>
                <a:cs typeface="Times New Roman" panose="02020603050405020304" pitchFamily="18" charset="0"/>
              </a:rPr>
            </a:br>
            <a:r>
              <a:rPr lang="en-IN" sz="3300" b="1" dirty="0">
                <a:latin typeface="Times New Roman" panose="02020603050405020304" pitchFamily="18" charset="0"/>
                <a:cs typeface="Times New Roman" panose="02020603050405020304" pitchFamily="18" charset="0"/>
              </a:rPr>
              <a:t>Live Weather Reports</a:t>
            </a:r>
            <a:br>
              <a:rPr lang="en-IN" sz="3300" dirty="0">
                <a:latin typeface="Times New Roman" panose="02020603050405020304" pitchFamily="18" charset="0"/>
                <a:cs typeface="Times New Roman" panose="02020603050405020304" pitchFamily="18" charset="0"/>
              </a:rPr>
            </a:br>
            <a:r>
              <a:rPr lang="en-IN" sz="3300" dirty="0">
                <a:latin typeface="Times New Roman" panose="02020603050405020304" pitchFamily="18" charset="0"/>
                <a:cs typeface="Times New Roman" panose="02020603050405020304" pitchFamily="18" charset="0"/>
              </a:rPr>
              <a:t>Data Programming </a:t>
            </a:r>
            <a:br>
              <a:rPr lang="en-IN" sz="3300" dirty="0">
                <a:effectLst/>
                <a:latin typeface="Calibri" panose="020F0502020204030204" pitchFamily="34" charset="0"/>
                <a:ea typeface="Calibri" panose="020F0502020204030204" pitchFamily="34" charset="0"/>
                <a:cs typeface="Times New Roman" panose="02020603050405020304" pitchFamily="18" charset="0"/>
              </a:rPr>
            </a:br>
            <a:endParaRPr lang="en-US" sz="33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93181" y="3335629"/>
            <a:ext cx="4507608" cy="2184638"/>
          </a:xfrm>
        </p:spPr>
        <p:txBody>
          <a:bodyPr>
            <a:normAutofit/>
          </a:bodyPr>
          <a:lstStyle/>
          <a:p>
            <a:pPr algn="l">
              <a:lnSpc>
                <a:spcPct val="100000"/>
              </a:lnSpc>
            </a:pPr>
            <a:r>
              <a:rPr lang="en-US" sz="2000" b="1" dirty="0">
                <a:solidFill>
                  <a:schemeClr val="accent2">
                    <a:lumMod val="20000"/>
                    <a:lumOff val="80000"/>
                  </a:schemeClr>
                </a:solidFill>
                <a:latin typeface="Times New Roman" panose="02020603050405020304" pitchFamily="18" charset="0"/>
                <a:cs typeface="Times New Roman" panose="02020603050405020304" pitchFamily="18" charset="0"/>
              </a:rPr>
              <a:t>Shrushti Sanjay Sawant: 200525051</a:t>
            </a:r>
          </a:p>
          <a:p>
            <a:pPr algn="l">
              <a:lnSpc>
                <a:spcPct val="100000"/>
              </a:lnSpc>
            </a:pPr>
            <a:r>
              <a:rPr lang="en-US" sz="2000" b="1" dirty="0">
                <a:solidFill>
                  <a:schemeClr val="accent2">
                    <a:lumMod val="20000"/>
                    <a:lumOff val="80000"/>
                  </a:schemeClr>
                </a:solidFill>
                <a:latin typeface="Times New Roman" panose="02020603050405020304" pitchFamily="18" charset="0"/>
                <a:cs typeface="Times New Roman" panose="02020603050405020304" pitchFamily="18" charset="0"/>
              </a:rPr>
              <a:t>Sagarika Nagpal: 200533702</a:t>
            </a:r>
          </a:p>
          <a:p>
            <a:pPr algn="l">
              <a:lnSpc>
                <a:spcPct val="100000"/>
              </a:lnSpc>
            </a:pPr>
            <a:r>
              <a:rPr lang="en-US" sz="2000" b="1" dirty="0">
                <a:solidFill>
                  <a:schemeClr val="accent2">
                    <a:lumMod val="20000"/>
                    <a:lumOff val="80000"/>
                  </a:schemeClr>
                </a:solidFill>
                <a:latin typeface="Times New Roman" panose="02020603050405020304" pitchFamily="18" charset="0"/>
                <a:cs typeface="Times New Roman" panose="02020603050405020304" pitchFamily="18" charset="0"/>
              </a:rPr>
              <a:t>Sahil Duggal: 200505849</a:t>
            </a:r>
          </a:p>
          <a:p>
            <a:pPr algn="l">
              <a:lnSpc>
                <a:spcPct val="100000"/>
              </a:lnSpc>
            </a:pPr>
            <a:endParaRPr lang="en-US" sz="1600" dirty="0">
              <a:solidFill>
                <a:srgbClr val="6298A2"/>
              </a:solidFill>
            </a:endParaRPr>
          </a:p>
        </p:txBody>
      </p:sp>
      <p:pic>
        <p:nvPicPr>
          <p:cNvPr id="5" name="Picture 4" descr="A picture containing close, aerie, grill&#10;&#10;Description automatically generated">
            <a:extLst>
              <a:ext uri="{FF2B5EF4-FFF2-40B4-BE49-F238E27FC236}">
                <a16:creationId xmlns:a16="http://schemas.microsoft.com/office/drawing/2014/main" id="{06BFFE6A-0973-BC5D-DC2D-845F58B7E96E}"/>
              </a:ext>
            </a:extLst>
          </p:cNvPr>
          <p:cNvPicPr>
            <a:picLocks noChangeAspect="1"/>
          </p:cNvPicPr>
          <p:nvPr/>
        </p:nvPicPr>
        <p:blipFill rotWithShape="1">
          <a:blip r:embed="rId4"/>
          <a:srcRect l="18957" r="40651"/>
          <a:stretch/>
        </p:blipFill>
        <p:spPr>
          <a:xfrm>
            <a:off x="4597758" y="10"/>
            <a:ext cx="7594243" cy="6857990"/>
          </a:xfrm>
          <a:prstGeom prst="rect">
            <a:avLst/>
          </a:prstGeom>
        </p:spPr>
      </p:pic>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6" name="Picture 13">
            <a:extLst>
              <a:ext uri="{FF2B5EF4-FFF2-40B4-BE49-F238E27FC236}">
                <a16:creationId xmlns:a16="http://schemas.microsoft.com/office/drawing/2014/main" id="{88D2FF5B-DD64-4389-8A61-76F48BB08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12058" y="643467"/>
            <a:ext cx="10977231" cy="5571065"/>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DF2080BA-4307-3708-AA7D-B23E7200B8F6}"/>
              </a:ext>
            </a:extLst>
          </p:cNvPr>
          <p:cNvPicPr>
            <a:picLocks noChangeAspect="1"/>
          </p:cNvPicPr>
          <p:nvPr/>
        </p:nvPicPr>
        <p:blipFill rotWithShape="1">
          <a:blip r:embed="rId4"/>
          <a:srcRect r="12714" b="-1"/>
          <a:stretch/>
        </p:blipFill>
        <p:spPr>
          <a:xfrm>
            <a:off x="772925" y="1481070"/>
            <a:ext cx="10655497" cy="4572595"/>
          </a:xfrm>
          <a:prstGeom prst="rect">
            <a:avLst/>
          </a:prstGeom>
        </p:spPr>
      </p:pic>
      <p:sp>
        <p:nvSpPr>
          <p:cNvPr id="10" name="TextBox 9">
            <a:extLst>
              <a:ext uri="{FF2B5EF4-FFF2-40B4-BE49-F238E27FC236}">
                <a16:creationId xmlns:a16="http://schemas.microsoft.com/office/drawing/2014/main" id="{2BF97C7E-8AFF-3B59-245E-D4CB02D7AAA6}"/>
              </a:ext>
            </a:extLst>
          </p:cNvPr>
          <p:cNvSpPr txBox="1"/>
          <p:nvPr/>
        </p:nvSpPr>
        <p:spPr>
          <a:xfrm>
            <a:off x="1032337" y="274135"/>
            <a:ext cx="10396085" cy="707886"/>
          </a:xfrm>
          <a:prstGeom prst="rect">
            <a:avLst/>
          </a:prstGeom>
          <a:noFill/>
        </p:spPr>
        <p:txBody>
          <a:bodyPr wrap="square" rtlCol="0">
            <a:spAutoFit/>
          </a:bodyPr>
          <a:lstStyle/>
          <a:p>
            <a:pPr algn="ctr"/>
            <a:r>
              <a:rPr lang="en-US" sz="4000" b="1" dirty="0"/>
              <a:t>PROJECT CODE</a:t>
            </a:r>
          </a:p>
        </p:txBody>
      </p:sp>
    </p:spTree>
    <p:extLst>
      <p:ext uri="{BB962C8B-B14F-4D97-AF65-F5344CB8AC3E}">
        <p14:creationId xmlns:p14="http://schemas.microsoft.com/office/powerpoint/2010/main" val="237789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1" name="Rectangle 47">
            <a:extLst>
              <a:ext uri="{FF2B5EF4-FFF2-40B4-BE49-F238E27FC236}">
                <a16:creationId xmlns:a16="http://schemas.microsoft.com/office/drawing/2014/main" id="{60AB9C63-27B3-4275-BF3D-3E471704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18"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DC7BC26-16EA-48CC-A589-8507B78EDE71}"/>
              </a:ext>
            </a:extLst>
          </p:cNvPr>
          <p:cNvSpPr>
            <a:spLocks noGrp="1"/>
          </p:cNvSpPr>
          <p:nvPr>
            <p:ph type="title"/>
          </p:nvPr>
        </p:nvSpPr>
        <p:spPr>
          <a:xfrm>
            <a:off x="5369441" y="1742434"/>
            <a:ext cx="5441285" cy="2922365"/>
          </a:xfrm>
        </p:spPr>
        <p:txBody>
          <a:bodyPr vert="horz" lIns="91440" tIns="45720" rIns="91440" bIns="45720" rtlCol="0" anchor="ctr">
            <a:normAutofit/>
          </a:bodyPr>
          <a:lstStyle/>
          <a:p>
            <a:r>
              <a:rPr lang="en-US" sz="5400" b="1"/>
              <a:t>DATA VISUALIZATION</a:t>
            </a:r>
          </a:p>
        </p:txBody>
      </p:sp>
      <p:pic>
        <p:nvPicPr>
          <p:cNvPr id="50" name="Picture 49">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3" name="Picture 42" descr="Graphs and plots layered on a blue digital screen">
            <a:extLst>
              <a:ext uri="{FF2B5EF4-FFF2-40B4-BE49-F238E27FC236}">
                <a16:creationId xmlns:a16="http://schemas.microsoft.com/office/drawing/2014/main" id="{94746DF8-7353-E7F3-27AB-00B2BF8A6AA7}"/>
              </a:ext>
            </a:extLst>
          </p:cNvPr>
          <p:cNvPicPr>
            <a:picLocks noChangeAspect="1"/>
          </p:cNvPicPr>
          <p:nvPr/>
        </p:nvPicPr>
        <p:blipFill rotWithShape="1">
          <a:blip r:embed="rId4"/>
          <a:srcRect t="6893" b="18107"/>
          <a:stretch/>
        </p:blipFill>
        <p:spPr>
          <a:xfrm>
            <a:off x="643339" y="2204641"/>
            <a:ext cx="3551912" cy="1997950"/>
          </a:xfrm>
          <a:prstGeom prst="rect">
            <a:avLst/>
          </a:prstGeom>
        </p:spPr>
      </p:pic>
    </p:spTree>
    <p:extLst>
      <p:ext uri="{BB962C8B-B14F-4D97-AF65-F5344CB8AC3E}">
        <p14:creationId xmlns:p14="http://schemas.microsoft.com/office/powerpoint/2010/main" val="229348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6133E877-DBA5-8901-6AAE-FB320D907F13}"/>
              </a:ext>
            </a:extLst>
          </p:cNvPr>
          <p:cNvPicPr>
            <a:picLocks noChangeAspect="1"/>
          </p:cNvPicPr>
          <p:nvPr/>
        </p:nvPicPr>
        <p:blipFill>
          <a:blip r:embed="rId3"/>
          <a:stretch>
            <a:fillRect/>
          </a:stretch>
        </p:blipFill>
        <p:spPr>
          <a:xfrm>
            <a:off x="797978" y="445457"/>
            <a:ext cx="10090043" cy="5640450"/>
          </a:xfrm>
          <a:prstGeom prst="rect">
            <a:avLst/>
          </a:prstGeom>
        </p:spPr>
      </p:pic>
    </p:spTree>
    <p:extLst>
      <p:ext uri="{BB962C8B-B14F-4D97-AF65-F5344CB8AC3E}">
        <p14:creationId xmlns:p14="http://schemas.microsoft.com/office/powerpoint/2010/main" val="215643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5BFA379B-10B0-409F-42FE-A40080DD795D}"/>
              </a:ext>
            </a:extLst>
          </p:cNvPr>
          <p:cNvGraphicFramePr>
            <a:graphicFrameLocks noGrp="1"/>
          </p:cNvGraphicFramePr>
          <p:nvPr>
            <p:extLst>
              <p:ext uri="{D42A27DB-BD31-4B8C-83A1-F6EECF244321}">
                <p14:modId xmlns:p14="http://schemas.microsoft.com/office/powerpoint/2010/main" val="1270207557"/>
              </p:ext>
            </p:extLst>
          </p:nvPr>
        </p:nvGraphicFramePr>
        <p:xfrm>
          <a:off x="1476609" y="1213922"/>
          <a:ext cx="10028454" cy="5249022"/>
        </p:xfrm>
        <a:graphic>
          <a:graphicData uri="http://schemas.openxmlformats.org/drawingml/2006/table">
            <a:tbl>
              <a:tblPr>
                <a:solidFill>
                  <a:srgbClr val="F2F2F2">
                    <a:alpha val="30196"/>
                  </a:srgbClr>
                </a:solidFill>
                <a:tableStyleId>{5C22544A-7EE6-4342-B048-85BDC9FD1C3A}</a:tableStyleId>
              </a:tblPr>
              <a:tblGrid>
                <a:gridCol w="952441">
                  <a:extLst>
                    <a:ext uri="{9D8B030D-6E8A-4147-A177-3AD203B41FA5}">
                      <a16:colId xmlns:a16="http://schemas.microsoft.com/office/drawing/2014/main" val="486750451"/>
                    </a:ext>
                  </a:extLst>
                </a:gridCol>
                <a:gridCol w="785033">
                  <a:extLst>
                    <a:ext uri="{9D8B030D-6E8A-4147-A177-3AD203B41FA5}">
                      <a16:colId xmlns:a16="http://schemas.microsoft.com/office/drawing/2014/main" val="3839719425"/>
                    </a:ext>
                  </a:extLst>
                </a:gridCol>
                <a:gridCol w="1285773">
                  <a:extLst>
                    <a:ext uri="{9D8B030D-6E8A-4147-A177-3AD203B41FA5}">
                      <a16:colId xmlns:a16="http://schemas.microsoft.com/office/drawing/2014/main" val="1746972824"/>
                    </a:ext>
                  </a:extLst>
                </a:gridCol>
                <a:gridCol w="882444">
                  <a:extLst>
                    <a:ext uri="{9D8B030D-6E8A-4147-A177-3AD203B41FA5}">
                      <a16:colId xmlns:a16="http://schemas.microsoft.com/office/drawing/2014/main" val="2709620274"/>
                    </a:ext>
                  </a:extLst>
                </a:gridCol>
                <a:gridCol w="1546602">
                  <a:extLst>
                    <a:ext uri="{9D8B030D-6E8A-4147-A177-3AD203B41FA5}">
                      <a16:colId xmlns:a16="http://schemas.microsoft.com/office/drawing/2014/main" val="3719393449"/>
                    </a:ext>
                  </a:extLst>
                </a:gridCol>
                <a:gridCol w="987973">
                  <a:extLst>
                    <a:ext uri="{9D8B030D-6E8A-4147-A177-3AD203B41FA5}">
                      <a16:colId xmlns:a16="http://schemas.microsoft.com/office/drawing/2014/main" val="3698395864"/>
                    </a:ext>
                  </a:extLst>
                </a:gridCol>
                <a:gridCol w="755067">
                  <a:extLst>
                    <a:ext uri="{9D8B030D-6E8A-4147-A177-3AD203B41FA5}">
                      <a16:colId xmlns:a16="http://schemas.microsoft.com/office/drawing/2014/main" val="2902273225"/>
                    </a:ext>
                  </a:extLst>
                </a:gridCol>
                <a:gridCol w="200564">
                  <a:extLst>
                    <a:ext uri="{9D8B030D-6E8A-4147-A177-3AD203B41FA5}">
                      <a16:colId xmlns:a16="http://schemas.microsoft.com/office/drawing/2014/main" val="715098073"/>
                    </a:ext>
                  </a:extLst>
                </a:gridCol>
                <a:gridCol w="200564">
                  <a:extLst>
                    <a:ext uri="{9D8B030D-6E8A-4147-A177-3AD203B41FA5}">
                      <a16:colId xmlns:a16="http://schemas.microsoft.com/office/drawing/2014/main" val="1728999907"/>
                    </a:ext>
                  </a:extLst>
                </a:gridCol>
                <a:gridCol w="758546">
                  <a:extLst>
                    <a:ext uri="{9D8B030D-6E8A-4147-A177-3AD203B41FA5}">
                      <a16:colId xmlns:a16="http://schemas.microsoft.com/office/drawing/2014/main" val="901305060"/>
                    </a:ext>
                  </a:extLst>
                </a:gridCol>
                <a:gridCol w="507873">
                  <a:extLst>
                    <a:ext uri="{9D8B030D-6E8A-4147-A177-3AD203B41FA5}">
                      <a16:colId xmlns:a16="http://schemas.microsoft.com/office/drawing/2014/main" val="3458766176"/>
                    </a:ext>
                  </a:extLst>
                </a:gridCol>
                <a:gridCol w="706175">
                  <a:extLst>
                    <a:ext uri="{9D8B030D-6E8A-4147-A177-3AD203B41FA5}">
                      <a16:colId xmlns:a16="http://schemas.microsoft.com/office/drawing/2014/main" val="1933913618"/>
                    </a:ext>
                  </a:extLst>
                </a:gridCol>
                <a:gridCol w="459399">
                  <a:extLst>
                    <a:ext uri="{9D8B030D-6E8A-4147-A177-3AD203B41FA5}">
                      <a16:colId xmlns:a16="http://schemas.microsoft.com/office/drawing/2014/main" val="857654447"/>
                    </a:ext>
                  </a:extLst>
                </a:gridCol>
              </a:tblGrid>
              <a:tr h="463664">
                <a:tc>
                  <a:txBody>
                    <a:bodyPr/>
                    <a:lstStyle/>
                    <a:p>
                      <a:pPr algn="l" fontAlgn="b"/>
                      <a:r>
                        <a:rPr lang="en-IN" sz="900" u="none" strike="noStrike" cap="none" spc="0">
                          <a:solidFill>
                            <a:schemeClr val="tx1"/>
                          </a:solidFill>
                          <a:effectLst/>
                        </a:rPr>
                        <a:t>GAP Identification</a:t>
                      </a:r>
                      <a:endParaRPr lang="en-IN" sz="900" b="1"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YES</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NO</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PRIORITY STATUS</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MEDIUM</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LOW</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951638278"/>
                  </a:ext>
                </a:extLst>
              </a:tr>
              <a:tr h="310567">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426135487"/>
                  </a:ext>
                </a:extLst>
              </a:tr>
              <a:tr h="310567">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318235196"/>
                  </a:ext>
                </a:extLst>
              </a:tr>
              <a:tr h="463664">
                <a:tc>
                  <a:txBody>
                    <a:bodyPr/>
                    <a:lstStyle/>
                    <a:p>
                      <a:pPr algn="l" fontAlgn="b"/>
                      <a:r>
                        <a:rPr lang="en-IN" sz="900" u="none" strike="noStrike" cap="none" spc="0">
                          <a:solidFill>
                            <a:schemeClr val="tx1"/>
                          </a:solidFill>
                          <a:effectLst/>
                        </a:rPr>
                        <a:t>OBJECTIVE</a:t>
                      </a:r>
                      <a:endParaRPr lang="en-IN" sz="900" b="1"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CURRENT STATE</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DESIRED STATE</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GAP IDENTIFIED</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DESCRIPTION</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CORRECTIVE ACTION</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PRIORITY</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057702174"/>
                  </a:ext>
                </a:extLst>
              </a:tr>
              <a:tr h="463664">
                <a:tc>
                  <a:txBody>
                    <a:bodyPr/>
                    <a:lstStyle/>
                    <a:p>
                      <a:pPr algn="l" fontAlgn="b"/>
                      <a:r>
                        <a:rPr lang="en-IN" sz="900" u="none" strike="noStrike" cap="none" spc="0">
                          <a:solidFill>
                            <a:schemeClr val="tx1"/>
                          </a:solidFill>
                          <a:effectLst/>
                        </a:rPr>
                        <a:t>Use Flask as framework</a:t>
                      </a:r>
                      <a:endParaRPr lang="en-IN"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We are at the desired state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NO</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3096573217"/>
                  </a:ext>
                </a:extLst>
              </a:tr>
              <a:tr h="463664">
                <a:tc>
                  <a:txBody>
                    <a:bodyPr/>
                    <a:lstStyle/>
                    <a:p>
                      <a:pPr algn="l" fontAlgn="b"/>
                      <a:r>
                        <a:rPr lang="en-US" sz="900" u="none" strike="noStrike" cap="none" spc="0">
                          <a:solidFill>
                            <a:schemeClr val="tx1"/>
                          </a:solidFill>
                          <a:effectLst/>
                        </a:rPr>
                        <a:t>Pull data from an API</a:t>
                      </a:r>
                      <a:endParaRPr lang="en-US"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We are at the desired state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NO</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4037829825"/>
                  </a:ext>
                </a:extLst>
              </a:tr>
              <a:tr h="769856">
                <a:tc>
                  <a:txBody>
                    <a:bodyPr/>
                    <a:lstStyle/>
                    <a:p>
                      <a:pPr algn="l" fontAlgn="b"/>
                      <a:r>
                        <a:rPr lang="en-US" sz="900" u="none" strike="noStrike" cap="none" spc="0">
                          <a:solidFill>
                            <a:schemeClr val="tx1"/>
                          </a:solidFill>
                          <a:effectLst/>
                        </a:rPr>
                        <a:t>Store the data into clud based database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We are at the desired state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NO</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2387885813"/>
                  </a:ext>
                </a:extLst>
              </a:tr>
              <a:tr h="616760">
                <a:tc>
                  <a:txBody>
                    <a:bodyPr/>
                    <a:lstStyle/>
                    <a:p>
                      <a:pPr algn="l" fontAlgn="b"/>
                      <a:r>
                        <a:rPr lang="en-IN" sz="900" u="none" strike="noStrike" cap="none" spc="0">
                          <a:solidFill>
                            <a:schemeClr val="tx1"/>
                          </a:solidFill>
                          <a:effectLst/>
                        </a:rPr>
                        <a:t>Visualize using google charts</a:t>
                      </a:r>
                      <a:endParaRPr lang="en-IN"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We are at the desired state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NO</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2886605138"/>
                  </a:ext>
                </a:extLst>
              </a:tr>
              <a:tr h="769856">
                <a:tc>
                  <a:txBody>
                    <a:bodyPr/>
                    <a:lstStyle/>
                    <a:p>
                      <a:pPr algn="l" fontAlgn="b"/>
                      <a:r>
                        <a:rPr lang="en-IN" sz="900" u="none" strike="noStrike" cap="none" spc="0">
                          <a:solidFill>
                            <a:schemeClr val="tx1"/>
                          </a:solidFill>
                          <a:effectLst/>
                        </a:rPr>
                        <a:t>Run a pseudo batch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We want to be able to update the database every 24 hour</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YES</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Not able to run a pseudo batch as the app is not deployed on cloud</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3547163126"/>
                  </a:ext>
                </a:extLst>
              </a:tr>
              <a:tr h="616760">
                <a:tc>
                  <a:txBody>
                    <a:bodyPr/>
                    <a:lstStyle/>
                    <a:p>
                      <a:pPr algn="l" fontAlgn="b"/>
                      <a:r>
                        <a:rPr lang="en-US" sz="900" u="none" strike="noStrike" cap="none" spc="0">
                          <a:solidFill>
                            <a:schemeClr val="tx1"/>
                          </a:solidFill>
                          <a:effectLst/>
                        </a:rPr>
                        <a:t>Deploy the app on cloud</a:t>
                      </a:r>
                      <a:endParaRPr lang="en-US"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US" sz="900" u="none" strike="noStrike" cap="none" spc="0">
                          <a:solidFill>
                            <a:schemeClr val="tx1"/>
                          </a:solidFill>
                          <a:effectLst/>
                        </a:rPr>
                        <a:t>We want to be able to deploy the app on cloud</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YES</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US" sz="900" u="none" strike="noStrike" cap="none" spc="0">
                          <a:solidFill>
                            <a:schemeClr val="tx1"/>
                          </a:solidFill>
                          <a:effectLst/>
                        </a:rPr>
                        <a:t>The app isn't deployed as Heroku is now paid</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US" sz="900" u="none" strike="noStrike" cap="none" spc="0">
                          <a:solidFill>
                            <a:schemeClr val="tx1"/>
                          </a:solidFill>
                          <a:effectLst/>
                        </a:rPr>
                        <a:t>Try to deploy on python anywhere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dirty="0">
                          <a:solidFill>
                            <a:schemeClr val="tx1"/>
                          </a:solidFill>
                          <a:effectLst/>
                        </a:rPr>
                        <a:t> </a:t>
                      </a:r>
                      <a:endParaRPr lang="en-IN" sz="900" b="0" i="0" u="none" strike="noStrike" cap="none" spc="0" dirty="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094389972"/>
                  </a:ext>
                </a:extLst>
              </a:tr>
            </a:tbl>
          </a:graphicData>
        </a:graphic>
      </p:graphicFrame>
      <p:pic>
        <p:nvPicPr>
          <p:cNvPr id="4" name="Graphic 3" descr="Checkmark with solid fill">
            <a:extLst>
              <a:ext uri="{FF2B5EF4-FFF2-40B4-BE49-F238E27FC236}">
                <a16:creationId xmlns:a16="http://schemas.microsoft.com/office/drawing/2014/main" id="{F304FD58-FB8B-2BB7-9BB4-2B7B9C0DD0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2368" y="2748599"/>
            <a:ext cx="523164" cy="457200"/>
          </a:xfrm>
          <a:prstGeom prst="rect">
            <a:avLst/>
          </a:prstGeom>
        </p:spPr>
      </p:pic>
      <p:pic>
        <p:nvPicPr>
          <p:cNvPr id="5" name="Graphic 4" descr="Checkmark with solid fill">
            <a:extLst>
              <a:ext uri="{FF2B5EF4-FFF2-40B4-BE49-F238E27FC236}">
                <a16:creationId xmlns:a16="http://schemas.microsoft.com/office/drawing/2014/main" id="{D367A4E9-B0E8-4F2E-1BCF-29953F8988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1702" y="3185520"/>
            <a:ext cx="523164" cy="457200"/>
          </a:xfrm>
          <a:prstGeom prst="rect">
            <a:avLst/>
          </a:prstGeom>
        </p:spPr>
      </p:pic>
      <p:pic>
        <p:nvPicPr>
          <p:cNvPr id="6" name="Graphic 5" descr="Checkmark with solid fill">
            <a:extLst>
              <a:ext uri="{FF2B5EF4-FFF2-40B4-BE49-F238E27FC236}">
                <a16:creationId xmlns:a16="http://schemas.microsoft.com/office/drawing/2014/main" id="{6ACB9CA6-AC50-6967-C0A7-F713093A3A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1702" y="3773965"/>
            <a:ext cx="523164" cy="457200"/>
          </a:xfrm>
          <a:prstGeom prst="rect">
            <a:avLst/>
          </a:prstGeom>
        </p:spPr>
      </p:pic>
      <p:pic>
        <p:nvPicPr>
          <p:cNvPr id="8" name="Graphic 7" descr="Checkmark with solid fill">
            <a:extLst>
              <a:ext uri="{FF2B5EF4-FFF2-40B4-BE49-F238E27FC236}">
                <a16:creationId xmlns:a16="http://schemas.microsoft.com/office/drawing/2014/main" id="{353ADD2D-D36D-73D3-AD8E-A9F2D9870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6507" y="4491657"/>
            <a:ext cx="523164" cy="457200"/>
          </a:xfrm>
          <a:prstGeom prst="rect">
            <a:avLst/>
          </a:prstGeom>
        </p:spPr>
      </p:pic>
      <p:pic>
        <p:nvPicPr>
          <p:cNvPr id="16" name="Graphic 15" descr="Close with solid fill">
            <a:extLst>
              <a:ext uri="{FF2B5EF4-FFF2-40B4-BE49-F238E27FC236}">
                <a16:creationId xmlns:a16="http://schemas.microsoft.com/office/drawing/2014/main" id="{BE42B646-2F84-14A2-5AAD-A3EE135617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1702" y="5166790"/>
            <a:ext cx="523164" cy="523164"/>
          </a:xfrm>
          <a:prstGeom prst="rect">
            <a:avLst/>
          </a:prstGeom>
        </p:spPr>
      </p:pic>
      <p:pic>
        <p:nvPicPr>
          <p:cNvPr id="18" name="Graphic 17" descr="Close with solid fill">
            <a:extLst>
              <a:ext uri="{FF2B5EF4-FFF2-40B4-BE49-F238E27FC236}">
                <a16:creationId xmlns:a16="http://schemas.microsoft.com/office/drawing/2014/main" id="{5DAF720A-3D40-0445-2BDA-671E9BEFE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1702" y="5884482"/>
            <a:ext cx="523164" cy="523164"/>
          </a:xfrm>
          <a:prstGeom prst="rect">
            <a:avLst/>
          </a:prstGeom>
        </p:spPr>
      </p:pic>
      <p:sp>
        <p:nvSpPr>
          <p:cNvPr id="19" name="TextBox 18">
            <a:extLst>
              <a:ext uri="{FF2B5EF4-FFF2-40B4-BE49-F238E27FC236}">
                <a16:creationId xmlns:a16="http://schemas.microsoft.com/office/drawing/2014/main" id="{E7359293-1FD4-CD63-474A-09567D7F4019}"/>
              </a:ext>
            </a:extLst>
          </p:cNvPr>
          <p:cNvSpPr txBox="1"/>
          <p:nvPr/>
        </p:nvSpPr>
        <p:spPr>
          <a:xfrm>
            <a:off x="3227650" y="351226"/>
            <a:ext cx="3936159" cy="461665"/>
          </a:xfrm>
          <a:prstGeom prst="rect">
            <a:avLst/>
          </a:prstGeom>
          <a:noFill/>
        </p:spPr>
        <p:txBody>
          <a:bodyPr wrap="square" rtlCol="0">
            <a:spAutoFit/>
          </a:bodyPr>
          <a:lstStyle/>
          <a:p>
            <a:pPr algn="ctr"/>
            <a:r>
              <a:rPr lang="en-US" sz="2400" b="1" u="sng" dirty="0"/>
              <a:t>Fit – Gap Analysis</a:t>
            </a:r>
            <a:endParaRPr lang="en-IN" sz="2400" b="1" u="sng" dirty="0"/>
          </a:p>
        </p:txBody>
      </p:sp>
    </p:spTree>
    <p:extLst>
      <p:ext uri="{BB962C8B-B14F-4D97-AF65-F5344CB8AC3E}">
        <p14:creationId xmlns:p14="http://schemas.microsoft.com/office/powerpoint/2010/main" val="2974574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87EE-F026-C37F-3F3C-2FA66281248C}"/>
              </a:ext>
            </a:extLst>
          </p:cNvPr>
          <p:cNvSpPr>
            <a:spLocks noGrp="1"/>
          </p:cNvSpPr>
          <p:nvPr>
            <p:ph type="title"/>
          </p:nvPr>
        </p:nvSpPr>
        <p:spPr>
          <a:xfrm>
            <a:off x="913795" y="609600"/>
            <a:ext cx="10353762" cy="1257300"/>
          </a:xfrm>
        </p:spPr>
        <p:txBody>
          <a:bodyPr>
            <a:normAutofit/>
          </a:bodyPr>
          <a:lstStyle/>
          <a:p>
            <a:r>
              <a:rPr lang="en-IN"/>
              <a:t>REFERENCES</a:t>
            </a:r>
          </a:p>
        </p:txBody>
      </p:sp>
      <p:graphicFrame>
        <p:nvGraphicFramePr>
          <p:cNvPr id="19" name="Content Placeholder 2">
            <a:extLst>
              <a:ext uri="{FF2B5EF4-FFF2-40B4-BE49-F238E27FC236}">
                <a16:creationId xmlns:a16="http://schemas.microsoft.com/office/drawing/2014/main" id="{51A39B7A-D453-F5E6-7FE5-268B60104EFE}"/>
              </a:ext>
            </a:extLst>
          </p:cNvPr>
          <p:cNvGraphicFramePr>
            <a:graphicFrameLocks noGrp="1"/>
          </p:cNvGraphicFramePr>
          <p:nvPr>
            <p:ph sz="quarter" idx="13"/>
            <p:extLst>
              <p:ext uri="{D42A27DB-BD31-4B8C-83A1-F6EECF244321}">
                <p14:modId xmlns:p14="http://schemas.microsoft.com/office/powerpoint/2010/main" val="39004365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780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B8F3778-42E6-CC26-BA83-E6DE976C955D}"/>
              </a:ext>
            </a:extLst>
          </p:cNvPr>
          <p:cNvSpPr>
            <a:spLocks noGrp="1"/>
          </p:cNvSpPr>
          <p:nvPr>
            <p:ph type="title"/>
          </p:nvPr>
        </p:nvSpPr>
        <p:spPr>
          <a:xfrm>
            <a:off x="115746" y="835383"/>
            <a:ext cx="4629873" cy="3076859"/>
          </a:xfrm>
        </p:spPr>
        <p:txBody>
          <a:bodyPr vert="horz" lIns="91440" tIns="45720" rIns="91440" bIns="45720" rtlCol="0" anchor="b">
            <a:normAutofit/>
          </a:bodyPr>
          <a:lstStyle/>
          <a:p>
            <a:r>
              <a:rPr lang="en-US" sz="4900" b="1" u="sng" dirty="0"/>
              <a:t>THANK YOU</a:t>
            </a:r>
          </a:p>
        </p:txBody>
      </p:sp>
      <p:pic>
        <p:nvPicPr>
          <p:cNvPr id="6" name="Picture 5">
            <a:extLst>
              <a:ext uri="{FF2B5EF4-FFF2-40B4-BE49-F238E27FC236}">
                <a16:creationId xmlns:a16="http://schemas.microsoft.com/office/drawing/2014/main" id="{2CCBFF1F-6538-BC27-4493-C6B9D38AB8C7}"/>
              </a:ext>
            </a:extLst>
          </p:cNvPr>
          <p:cNvPicPr>
            <a:picLocks noChangeAspect="1"/>
          </p:cNvPicPr>
          <p:nvPr/>
        </p:nvPicPr>
        <p:blipFill rotWithShape="1">
          <a:blip r:embed="rId3"/>
          <a:srcRect l="8964" r="18494" b="-1"/>
          <a:stretch/>
        </p:blipFill>
        <p:spPr>
          <a:xfrm>
            <a:off x="4952059" y="10"/>
            <a:ext cx="6937773" cy="6857990"/>
          </a:xfrm>
          <a:prstGeom prst="rect">
            <a:avLst/>
          </a:prstGeom>
        </p:spPr>
      </p:pic>
    </p:spTree>
    <p:extLst>
      <p:ext uri="{BB962C8B-B14F-4D97-AF65-F5344CB8AC3E}">
        <p14:creationId xmlns:p14="http://schemas.microsoft.com/office/powerpoint/2010/main" val="1564263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4994-7E7B-562D-9BAA-8A07B5B0A2F9}"/>
              </a:ext>
            </a:extLst>
          </p:cNvPr>
          <p:cNvSpPr>
            <a:spLocks noGrp="1"/>
          </p:cNvSpPr>
          <p:nvPr>
            <p:ph type="title"/>
          </p:nvPr>
        </p:nvSpPr>
        <p:spPr/>
        <p:txBody>
          <a:bodyPr>
            <a:normAutofit fontScale="90000"/>
          </a:bodyPr>
          <a:lstStyle/>
          <a:p>
            <a:r>
              <a:rPr lang="en-IN" sz="5400" dirty="0"/>
              <a:t>LAYOUT OF THE PRESENTATION</a:t>
            </a:r>
          </a:p>
        </p:txBody>
      </p:sp>
      <p:sp>
        <p:nvSpPr>
          <p:cNvPr id="3" name="Content Placeholder 2">
            <a:extLst>
              <a:ext uri="{FF2B5EF4-FFF2-40B4-BE49-F238E27FC236}">
                <a16:creationId xmlns:a16="http://schemas.microsoft.com/office/drawing/2014/main" id="{FBB76A2C-24C6-EA02-950F-F74F5CFAC92B}"/>
              </a:ext>
            </a:extLst>
          </p:cNvPr>
          <p:cNvSpPr>
            <a:spLocks noGrp="1"/>
          </p:cNvSpPr>
          <p:nvPr>
            <p:ph idx="1"/>
          </p:nvPr>
        </p:nvSpPr>
        <p:spPr/>
        <p:txBody>
          <a:bodyPr>
            <a:normAutofit lnSpcReduction="10000"/>
          </a:bodyPr>
          <a:lstStyle/>
          <a:p>
            <a:pPr marL="36900" indent="0">
              <a:buNone/>
            </a:pPr>
            <a:r>
              <a:rPr lang="en-IN" dirty="0"/>
              <a:t>ABOUT THE DATA</a:t>
            </a:r>
          </a:p>
          <a:p>
            <a:pPr marL="36900" indent="0">
              <a:buNone/>
            </a:pPr>
            <a:r>
              <a:rPr lang="en-IN" dirty="0"/>
              <a:t>SUMMARY OF THE PROJECT</a:t>
            </a:r>
          </a:p>
          <a:p>
            <a:pPr marL="36900" indent="0">
              <a:buNone/>
            </a:pPr>
            <a:r>
              <a:rPr lang="en-IN" dirty="0"/>
              <a:t>DATA DESCRIPTION AND THE ATTRIBUTES OF THE DATA</a:t>
            </a:r>
          </a:p>
          <a:p>
            <a:pPr marL="36900" indent="0">
              <a:buNone/>
            </a:pPr>
            <a:r>
              <a:rPr lang="en-IN" dirty="0"/>
              <a:t>TOOLS USED WITH TECHNOLOGY</a:t>
            </a:r>
          </a:p>
          <a:p>
            <a:pPr marL="36900" indent="0">
              <a:buNone/>
            </a:pPr>
            <a:r>
              <a:rPr lang="en-IN" dirty="0"/>
              <a:t>FLOWCHART DESCRIPTION</a:t>
            </a:r>
          </a:p>
          <a:p>
            <a:pPr marL="36900" indent="0">
              <a:buNone/>
            </a:pPr>
            <a:r>
              <a:rPr lang="en-IN" dirty="0"/>
              <a:t>DATA VISUALIZATION</a:t>
            </a:r>
          </a:p>
          <a:p>
            <a:pPr marL="36900" indent="0">
              <a:buNone/>
            </a:pPr>
            <a:r>
              <a:rPr lang="en-IN" dirty="0"/>
              <a:t>REFERENCE</a:t>
            </a:r>
          </a:p>
          <a:p>
            <a:pPr marL="36900" indent="0">
              <a:buNone/>
            </a:pPr>
            <a:endParaRPr lang="en-IN" dirty="0"/>
          </a:p>
        </p:txBody>
      </p:sp>
    </p:spTree>
    <p:extLst>
      <p:ext uri="{BB962C8B-B14F-4D97-AF65-F5344CB8AC3E}">
        <p14:creationId xmlns:p14="http://schemas.microsoft.com/office/powerpoint/2010/main" val="2012077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4994-7E7B-562D-9BAA-8A07B5B0A2F9}"/>
              </a:ext>
            </a:extLst>
          </p:cNvPr>
          <p:cNvSpPr>
            <a:spLocks noGrp="1"/>
          </p:cNvSpPr>
          <p:nvPr>
            <p:ph type="title"/>
          </p:nvPr>
        </p:nvSpPr>
        <p:spPr/>
        <p:txBody>
          <a:bodyPr>
            <a:normAutofit/>
          </a:bodyPr>
          <a:lstStyle/>
          <a:p>
            <a:r>
              <a:rPr lang="en-IN" sz="5400" dirty="0"/>
              <a:t>ABOUT US: </a:t>
            </a:r>
          </a:p>
        </p:txBody>
      </p:sp>
      <p:sp>
        <p:nvSpPr>
          <p:cNvPr id="12" name="Text Placeholder 11">
            <a:extLst>
              <a:ext uri="{FF2B5EF4-FFF2-40B4-BE49-F238E27FC236}">
                <a16:creationId xmlns:a16="http://schemas.microsoft.com/office/drawing/2014/main" id="{5A3F19E4-A4A5-B145-121A-B10014CF831C}"/>
              </a:ext>
            </a:extLst>
          </p:cNvPr>
          <p:cNvSpPr>
            <a:spLocks noGrp="1"/>
          </p:cNvSpPr>
          <p:nvPr>
            <p:ph type="body" idx="1"/>
          </p:nvPr>
        </p:nvSpPr>
        <p:spPr>
          <a:xfrm>
            <a:off x="1193785" y="2650732"/>
            <a:ext cx="3020993" cy="486007"/>
          </a:xfrm>
        </p:spPr>
        <p:txBody>
          <a:bodyPr/>
          <a:lstStyle/>
          <a:p>
            <a:r>
              <a:rPr lang="en-US" dirty="0"/>
              <a:t>Sahil Duggal</a:t>
            </a:r>
          </a:p>
          <a:p>
            <a:endParaRPr lang="en-US" dirty="0"/>
          </a:p>
        </p:txBody>
      </p:sp>
      <p:sp>
        <p:nvSpPr>
          <p:cNvPr id="15" name="Text Placeholder 14">
            <a:extLst>
              <a:ext uri="{FF2B5EF4-FFF2-40B4-BE49-F238E27FC236}">
                <a16:creationId xmlns:a16="http://schemas.microsoft.com/office/drawing/2014/main" id="{F031739B-AB95-B919-CF57-F056FF2B188D}"/>
              </a:ext>
            </a:extLst>
          </p:cNvPr>
          <p:cNvSpPr>
            <a:spLocks noGrp="1"/>
          </p:cNvSpPr>
          <p:nvPr>
            <p:ph type="body" sz="half" idx="15"/>
          </p:nvPr>
        </p:nvSpPr>
        <p:spPr/>
        <p:txBody>
          <a:bodyPr/>
          <a:lstStyle/>
          <a:p>
            <a:endParaRPr lang="en-US" dirty="0"/>
          </a:p>
        </p:txBody>
      </p:sp>
      <p:sp>
        <p:nvSpPr>
          <p:cNvPr id="13" name="Text Placeholder 12">
            <a:extLst>
              <a:ext uri="{FF2B5EF4-FFF2-40B4-BE49-F238E27FC236}">
                <a16:creationId xmlns:a16="http://schemas.microsoft.com/office/drawing/2014/main" id="{CFE67BBE-9498-BE2F-2B66-01611418B273}"/>
              </a:ext>
            </a:extLst>
          </p:cNvPr>
          <p:cNvSpPr>
            <a:spLocks noGrp="1"/>
          </p:cNvSpPr>
          <p:nvPr>
            <p:ph type="body" sz="quarter" idx="3"/>
          </p:nvPr>
        </p:nvSpPr>
        <p:spPr>
          <a:xfrm>
            <a:off x="4446711" y="1680283"/>
            <a:ext cx="3300984" cy="970450"/>
          </a:xfrm>
        </p:spPr>
        <p:txBody>
          <a:bodyPr/>
          <a:lstStyle/>
          <a:p>
            <a:r>
              <a:rPr lang="en-US" dirty="0"/>
              <a:t>Shrushti Sanjay Sawant</a:t>
            </a:r>
          </a:p>
        </p:txBody>
      </p:sp>
      <p:sp>
        <p:nvSpPr>
          <p:cNvPr id="16" name="Text Placeholder 15">
            <a:extLst>
              <a:ext uri="{FF2B5EF4-FFF2-40B4-BE49-F238E27FC236}">
                <a16:creationId xmlns:a16="http://schemas.microsoft.com/office/drawing/2014/main" id="{F6CDCE6F-0A07-2FA6-D724-7262BE5BAF2A}"/>
              </a:ext>
            </a:extLst>
          </p:cNvPr>
          <p:cNvSpPr>
            <a:spLocks noGrp="1"/>
          </p:cNvSpPr>
          <p:nvPr>
            <p:ph type="body" sz="half" idx="16"/>
          </p:nvPr>
        </p:nvSpPr>
        <p:spPr>
          <a:xfrm>
            <a:off x="4513820" y="2777279"/>
            <a:ext cx="3300984" cy="3041426"/>
          </a:xfrm>
        </p:spPr>
        <p:txBody>
          <a:bodyPr/>
          <a:lstStyle/>
          <a:p>
            <a:endParaRPr lang="en-US" dirty="0"/>
          </a:p>
        </p:txBody>
      </p:sp>
      <p:sp>
        <p:nvSpPr>
          <p:cNvPr id="14" name="Text Placeholder 13">
            <a:extLst>
              <a:ext uri="{FF2B5EF4-FFF2-40B4-BE49-F238E27FC236}">
                <a16:creationId xmlns:a16="http://schemas.microsoft.com/office/drawing/2014/main" id="{37046BF0-E6E3-5F51-8610-2665821F57F6}"/>
              </a:ext>
            </a:extLst>
          </p:cNvPr>
          <p:cNvSpPr>
            <a:spLocks noGrp="1"/>
          </p:cNvSpPr>
          <p:nvPr>
            <p:ph type="body" sz="quarter" idx="13"/>
          </p:nvPr>
        </p:nvSpPr>
        <p:spPr>
          <a:xfrm>
            <a:off x="7966572" y="1580050"/>
            <a:ext cx="3300984" cy="1070682"/>
          </a:xfrm>
        </p:spPr>
        <p:txBody>
          <a:bodyPr/>
          <a:lstStyle/>
          <a:p>
            <a:r>
              <a:rPr lang="en-US" dirty="0"/>
              <a:t>Sagarika Nagpal</a:t>
            </a:r>
          </a:p>
        </p:txBody>
      </p:sp>
      <p:sp>
        <p:nvSpPr>
          <p:cNvPr id="17" name="Text Placeholder 16">
            <a:extLst>
              <a:ext uri="{FF2B5EF4-FFF2-40B4-BE49-F238E27FC236}">
                <a16:creationId xmlns:a16="http://schemas.microsoft.com/office/drawing/2014/main" id="{FEEB8F34-2AA4-254B-5A3A-865381869ED5}"/>
              </a:ext>
            </a:extLst>
          </p:cNvPr>
          <p:cNvSpPr>
            <a:spLocks noGrp="1"/>
          </p:cNvSpPr>
          <p:nvPr>
            <p:ph type="body" sz="half" idx="17"/>
          </p:nvPr>
        </p:nvSpPr>
        <p:spPr/>
        <p:txBody>
          <a:bodyPr/>
          <a:lstStyle/>
          <a:p>
            <a:endParaRPr lang="en-US" dirty="0"/>
          </a:p>
        </p:txBody>
      </p:sp>
      <p:pic>
        <p:nvPicPr>
          <p:cNvPr id="20" name="Picture 19" descr="A person standing in front of a body of water&#10;&#10;Description automatically generated with medium confidence">
            <a:extLst>
              <a:ext uri="{FF2B5EF4-FFF2-40B4-BE49-F238E27FC236}">
                <a16:creationId xmlns:a16="http://schemas.microsoft.com/office/drawing/2014/main" id="{52B6626B-D1D0-95DE-3DC0-CB6BAAADC6FC}"/>
              </a:ext>
            </a:extLst>
          </p:cNvPr>
          <p:cNvPicPr>
            <a:picLocks noChangeAspect="1"/>
          </p:cNvPicPr>
          <p:nvPr/>
        </p:nvPicPr>
        <p:blipFill>
          <a:blip r:embed="rId2"/>
          <a:stretch>
            <a:fillRect/>
          </a:stretch>
        </p:blipFill>
        <p:spPr>
          <a:xfrm>
            <a:off x="8013466" y="2758940"/>
            <a:ext cx="3207195" cy="3041427"/>
          </a:xfrm>
          <a:prstGeom prst="rect">
            <a:avLst/>
          </a:prstGeom>
        </p:spPr>
      </p:pic>
      <p:pic>
        <p:nvPicPr>
          <p:cNvPr id="3" name="Picture 2" descr="A person wearing glasses&#10;&#10;Description automatically generated with medium confidence">
            <a:extLst>
              <a:ext uri="{FF2B5EF4-FFF2-40B4-BE49-F238E27FC236}">
                <a16:creationId xmlns:a16="http://schemas.microsoft.com/office/drawing/2014/main" id="{C073E4F1-0FFA-2F18-1C55-75DFE5B84BDC}"/>
              </a:ext>
            </a:extLst>
          </p:cNvPr>
          <p:cNvPicPr>
            <a:picLocks noChangeAspect="1"/>
          </p:cNvPicPr>
          <p:nvPr/>
        </p:nvPicPr>
        <p:blipFill>
          <a:blip r:embed="rId3"/>
          <a:stretch>
            <a:fillRect/>
          </a:stretch>
        </p:blipFill>
        <p:spPr>
          <a:xfrm>
            <a:off x="4595149" y="2768110"/>
            <a:ext cx="3020993" cy="3023089"/>
          </a:xfrm>
          <a:prstGeom prst="rect">
            <a:avLst/>
          </a:prstGeom>
        </p:spPr>
      </p:pic>
      <p:pic>
        <p:nvPicPr>
          <p:cNvPr id="4" name="Picture 3">
            <a:extLst>
              <a:ext uri="{FF2B5EF4-FFF2-40B4-BE49-F238E27FC236}">
                <a16:creationId xmlns:a16="http://schemas.microsoft.com/office/drawing/2014/main" id="{0E110FD5-6E48-D89B-4926-DB160889BD1D}"/>
              </a:ext>
            </a:extLst>
          </p:cNvPr>
          <p:cNvPicPr>
            <a:picLocks noChangeAspect="1"/>
          </p:cNvPicPr>
          <p:nvPr/>
        </p:nvPicPr>
        <p:blipFill>
          <a:blip r:embed="rId4"/>
          <a:stretch>
            <a:fillRect/>
          </a:stretch>
        </p:blipFill>
        <p:spPr>
          <a:xfrm>
            <a:off x="1183136" y="2840750"/>
            <a:ext cx="2733342" cy="2733342"/>
          </a:xfrm>
          <a:prstGeom prst="rect">
            <a:avLst/>
          </a:prstGeom>
        </p:spPr>
      </p:pic>
    </p:spTree>
    <p:extLst>
      <p:ext uri="{BB962C8B-B14F-4D97-AF65-F5344CB8AC3E}">
        <p14:creationId xmlns:p14="http://schemas.microsoft.com/office/powerpoint/2010/main" val="2965116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1DCC-9D55-DF0B-9830-CE8E19083161}"/>
              </a:ext>
            </a:extLst>
          </p:cNvPr>
          <p:cNvSpPr>
            <a:spLocks noGrp="1"/>
          </p:cNvSpPr>
          <p:nvPr>
            <p:ph type="title" idx="4294967295"/>
          </p:nvPr>
        </p:nvSpPr>
        <p:spPr>
          <a:xfrm>
            <a:off x="2923504" y="609600"/>
            <a:ext cx="6752931" cy="969963"/>
          </a:xfrm>
        </p:spPr>
        <p:txBody>
          <a:bodyPr/>
          <a:lstStyle/>
          <a:p>
            <a:r>
              <a:rPr lang="en-US" dirty="0"/>
              <a:t>SUMMARY OF PROJECT</a:t>
            </a:r>
          </a:p>
        </p:txBody>
      </p:sp>
      <p:sp>
        <p:nvSpPr>
          <p:cNvPr id="14" name="Oval 13">
            <a:extLst>
              <a:ext uri="{FF2B5EF4-FFF2-40B4-BE49-F238E27FC236}">
                <a16:creationId xmlns:a16="http://schemas.microsoft.com/office/drawing/2014/main" id="{FA24CB28-2550-EDB2-E452-D7C8764E31E4}"/>
              </a:ext>
            </a:extLst>
          </p:cNvPr>
          <p:cNvSpPr/>
          <p:nvPr/>
        </p:nvSpPr>
        <p:spPr>
          <a:xfrm>
            <a:off x="694480" y="2233914"/>
            <a:ext cx="3851761" cy="3730902"/>
          </a:xfrm>
          <a:prstGeom prst="ellipse">
            <a:avLst/>
          </a:prstGeom>
          <a:solidFill>
            <a:srgbClr val="CBFFF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0" i="0" dirty="0">
                <a:solidFill>
                  <a:schemeClr val="bg2"/>
                </a:solidFill>
                <a:latin typeface="Times New Roman" panose="02020603050405020304" pitchFamily="18" charset="0"/>
                <a:cs typeface="Times New Roman" panose="02020603050405020304" pitchFamily="18" charset="0"/>
              </a:rPr>
              <a:t>Gathered Weather Data from an open-source API</a:t>
            </a:r>
            <a:br>
              <a:rPr lang="en-US" b="0" i="0" dirty="0">
                <a:solidFill>
                  <a:schemeClr val="bg2"/>
                </a:solidFill>
                <a:latin typeface="Times New Roman" panose="02020603050405020304" pitchFamily="18" charset="0"/>
                <a:cs typeface="Times New Roman" panose="02020603050405020304" pitchFamily="18" charset="0"/>
              </a:rPr>
            </a:br>
            <a:r>
              <a:rPr lang="en-US" b="0" i="0" dirty="0">
                <a:solidFill>
                  <a:schemeClr val="bg2"/>
                </a:solidFill>
                <a:latin typeface="Times New Roman" panose="02020603050405020304" pitchFamily="18" charset="0"/>
                <a:cs typeface="Times New Roman" panose="02020603050405020304" pitchFamily="18" charset="0"/>
              </a:rPr>
              <a:t>(https://</a:t>
            </a:r>
            <a:r>
              <a:rPr lang="en-US" b="0" i="0" dirty="0" err="1">
                <a:solidFill>
                  <a:schemeClr val="bg2"/>
                </a:solidFill>
                <a:latin typeface="Times New Roman" panose="02020603050405020304" pitchFamily="18" charset="0"/>
                <a:cs typeface="Times New Roman" panose="02020603050405020304" pitchFamily="18" charset="0"/>
              </a:rPr>
              <a:t>openweathermap.org</a:t>
            </a:r>
            <a:r>
              <a:rPr lang="en-US" b="0" i="0" dirty="0">
                <a:solidFill>
                  <a:schemeClr val="bg2"/>
                </a:solidFill>
                <a:latin typeface="Times New Roman" panose="02020603050405020304" pitchFamily="18" charset="0"/>
                <a:cs typeface="Times New Roman" panose="02020603050405020304" pitchFamily="18" charset="0"/>
              </a:rPr>
              <a:t>/) further connected it with the flask using python framework and using that to create powerful google chart visuals.</a:t>
            </a:r>
            <a:endParaRPr lang="en-US" dirty="0">
              <a:solidFill>
                <a:schemeClr val="bg2"/>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523A1290-BDD8-EE17-70B9-1279614BE644}"/>
              </a:ext>
            </a:extLst>
          </p:cNvPr>
          <p:cNvSpPr/>
          <p:nvPr/>
        </p:nvSpPr>
        <p:spPr>
          <a:xfrm>
            <a:off x="5957105" y="2233914"/>
            <a:ext cx="5293488" cy="3622876"/>
          </a:xfrm>
          <a:prstGeom prst="rect">
            <a:avLst/>
          </a:prstGeom>
          <a:solidFill>
            <a:srgbClr val="CBFFF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solidFill>
                <a:latin typeface="Times New Roman" panose="02020603050405020304" pitchFamily="18" charset="0"/>
                <a:cs typeface="Times New Roman" panose="02020603050405020304" pitchFamily="18" charset="0"/>
              </a:rPr>
              <a:t>Access to weather products is made possible through quick, dependable APIs that adhere to industry standards and are compatible with various enterprise systems. Every one of our products includes crucial climate information for any region. Additionally, we have certain unique products that are beneficial for sectors of the economy that are impacted by weather, such as Road Risk API, Solar Radiation API, etc.</a:t>
            </a:r>
            <a:br>
              <a:rPr lang="en-US" dirty="0">
                <a:solidFill>
                  <a:schemeClr val="bg2"/>
                </a:solidFill>
                <a:latin typeface="Times New Roman" panose="02020603050405020304" pitchFamily="18" charset="0"/>
                <a:cs typeface="Times New Roman" panose="02020603050405020304" pitchFamily="18" charset="0"/>
              </a:rPr>
            </a:br>
            <a:r>
              <a:rPr lang="en-US" dirty="0">
                <a:solidFill>
                  <a:schemeClr val="bg2"/>
                </a:solidFill>
                <a:latin typeface="Times New Roman" panose="02020603050405020304" pitchFamily="18" charset="0"/>
                <a:cs typeface="Times New Roman" panose="02020603050405020304" pitchFamily="18" charset="0"/>
              </a:rPr>
              <a:t>Thus, in this project this API is being used</a:t>
            </a:r>
            <a:r>
              <a:rPr lang="en-US">
                <a:solidFill>
                  <a:schemeClr val="bg2"/>
                </a:solidFill>
                <a:latin typeface="Times New Roman" panose="02020603050405020304" pitchFamily="18" charset="0"/>
                <a:cs typeface="Times New Roman" panose="02020603050405020304" pitchFamily="18" charset="0"/>
              </a:rPr>
              <a:t>. </a:t>
            </a:r>
            <a:endParaRPr lang="en-US" dirty="0">
              <a:solidFill>
                <a:schemeClr val="bg2"/>
              </a:solidFill>
              <a:latin typeface="Times New Roman" panose="02020603050405020304" pitchFamily="18" charset="0"/>
              <a:cs typeface="Times New Roman" panose="02020603050405020304" pitchFamily="18" charset="0"/>
            </a:endParaRPr>
          </a:p>
        </p:txBody>
      </p:sp>
      <p:sp>
        <p:nvSpPr>
          <p:cNvPr id="21" name="Right Arrow 20">
            <a:extLst>
              <a:ext uri="{FF2B5EF4-FFF2-40B4-BE49-F238E27FC236}">
                <a16:creationId xmlns:a16="http://schemas.microsoft.com/office/drawing/2014/main" id="{776DC828-3706-889A-FB3C-4B552CA38020}"/>
              </a:ext>
            </a:extLst>
          </p:cNvPr>
          <p:cNvSpPr/>
          <p:nvPr/>
        </p:nvSpPr>
        <p:spPr>
          <a:xfrm>
            <a:off x="4869708" y="3763699"/>
            <a:ext cx="763929" cy="335666"/>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59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25822-4508-6334-F51E-BB07195B5784}"/>
              </a:ext>
            </a:extLst>
          </p:cNvPr>
          <p:cNvSpPr>
            <a:spLocks noGrp="1"/>
          </p:cNvSpPr>
          <p:nvPr>
            <p:ph type="title"/>
          </p:nvPr>
        </p:nvSpPr>
        <p:spPr>
          <a:xfrm>
            <a:off x="464832" y="643467"/>
            <a:ext cx="10901507" cy="1956298"/>
          </a:xfrm>
        </p:spPr>
        <p:txBody>
          <a:bodyPr vert="horz" lIns="91440" tIns="45720" rIns="91440" bIns="45720" rtlCol="0" anchor="ctr">
            <a:normAutofit/>
          </a:bodyPr>
          <a:lstStyle/>
          <a:p>
            <a: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DESCRIPTION:</a:t>
            </a:r>
            <a:b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br>
            <a:b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br>
            <a:endPar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3851139D-6AA4-DEE5-8B23-FBBA0E47994A}"/>
              </a:ext>
            </a:extLst>
          </p:cNvPr>
          <p:cNvSpPr>
            <a:spLocks noGrp="1"/>
          </p:cNvSpPr>
          <p:nvPr>
            <p:ph type="body" sz="half" idx="2"/>
          </p:nvPr>
        </p:nvSpPr>
        <p:spPr>
          <a:xfrm>
            <a:off x="464832" y="1481559"/>
            <a:ext cx="11105496" cy="1118206"/>
          </a:xfrm>
        </p:spPr>
        <p:txBody>
          <a:bodyPr vert="horz" lIns="91440" tIns="45720" rIns="91440" bIns="45720" rtlCol="0" anchor="ctr">
            <a:normAutofit/>
          </a:bodyPr>
          <a:lstStyle/>
          <a:p>
            <a:r>
              <a:rPr lang="en-US" sz="1600" b="1"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CREATING MONGO DB</a:t>
            </a:r>
          </a:p>
          <a:p>
            <a:br>
              <a:rPr lang="en-US" sz="1600" b="1"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br>
            <a:r>
              <a:rPr lang="en-US" sz="1600" b="1"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CREATING ATLAS CLUSTER</a:t>
            </a:r>
            <a:endParaRPr lang="en-US" b="1" dirty="0"/>
          </a:p>
        </p:txBody>
      </p:sp>
      <p:pic>
        <p:nvPicPr>
          <p:cNvPr id="6" name="Content Placeholder 5" descr="Graphical user interface, application&#10;&#10;Description automatically generated">
            <a:extLst>
              <a:ext uri="{FF2B5EF4-FFF2-40B4-BE49-F238E27FC236}">
                <a16:creationId xmlns:a16="http://schemas.microsoft.com/office/drawing/2014/main" id="{A12E845F-81AF-FFB9-117B-EB57602EADFA}"/>
              </a:ext>
            </a:extLst>
          </p:cNvPr>
          <p:cNvPicPr>
            <a:picLocks noGrp="1" noChangeAspect="1"/>
          </p:cNvPicPr>
          <p:nvPr>
            <p:ph idx="1"/>
          </p:nvPr>
        </p:nvPicPr>
        <p:blipFill>
          <a:blip r:embed="rId3"/>
          <a:stretch>
            <a:fillRect/>
          </a:stretch>
        </p:blipFill>
        <p:spPr>
          <a:xfrm>
            <a:off x="1134474" y="2952377"/>
            <a:ext cx="9944848" cy="3107766"/>
          </a:xfrm>
          <a:prstGeom prst="rect">
            <a:avLst/>
          </a:prstGeom>
        </p:spPr>
      </p:pic>
    </p:spTree>
    <p:extLst>
      <p:ext uri="{BB962C8B-B14F-4D97-AF65-F5344CB8AC3E}">
        <p14:creationId xmlns:p14="http://schemas.microsoft.com/office/powerpoint/2010/main" val="2594871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B269A61-5081-95E3-86AD-6740ED97FA2F}"/>
              </a:ext>
            </a:extLst>
          </p:cNvPr>
          <p:cNvSpPr>
            <a:spLocks noGrp="1"/>
          </p:cNvSpPr>
          <p:nvPr>
            <p:ph type="title"/>
          </p:nvPr>
        </p:nvSpPr>
        <p:spPr>
          <a:xfrm>
            <a:off x="913796" y="643465"/>
            <a:ext cx="3382638" cy="1370605"/>
          </a:xfrm>
        </p:spPr>
        <p:txBody>
          <a:bodyPr>
            <a:normAutofit/>
          </a:bodyPr>
          <a:lstStyle/>
          <a:p>
            <a:pPr algn="l"/>
            <a:r>
              <a:rPr lang="en-US" sz="3000" dirty="0"/>
              <a:t>DATA DESCRIPTION</a:t>
            </a:r>
            <a:endParaRPr lang="en-US" sz="3000"/>
          </a:p>
        </p:txBody>
      </p:sp>
      <p:sp>
        <p:nvSpPr>
          <p:cNvPr id="12" name="Content Placeholder 11">
            <a:extLst>
              <a:ext uri="{FF2B5EF4-FFF2-40B4-BE49-F238E27FC236}">
                <a16:creationId xmlns:a16="http://schemas.microsoft.com/office/drawing/2014/main" id="{B4E4D90D-5E60-A71F-339E-D394C164A85C}"/>
              </a:ext>
            </a:extLst>
          </p:cNvPr>
          <p:cNvSpPr>
            <a:spLocks noGrp="1"/>
          </p:cNvSpPr>
          <p:nvPr>
            <p:ph idx="1"/>
          </p:nvPr>
        </p:nvSpPr>
        <p:spPr>
          <a:xfrm>
            <a:off x="196770" y="2247153"/>
            <a:ext cx="4075110" cy="3544046"/>
          </a:xfrm>
        </p:spPr>
        <p:txBody>
          <a:bodyPr>
            <a:normAutofit/>
          </a:bodyPr>
          <a:lstStyle/>
          <a:p>
            <a:pPr marL="36900" indent="0">
              <a:buNone/>
            </a:pPr>
            <a:r>
              <a:rPr lang="en-US" sz="1800" dirty="0"/>
              <a:t>Data comes rom different location where the data description defined the size of Document and also the storage size.</a:t>
            </a:r>
          </a:p>
        </p:txBody>
      </p:sp>
      <p:pic>
        <p:nvPicPr>
          <p:cNvPr id="2" name="Picture 1" descr="Graphical user interface, application, Teams&#10;&#10;Description automatically generated">
            <a:extLst>
              <a:ext uri="{FF2B5EF4-FFF2-40B4-BE49-F238E27FC236}">
                <a16:creationId xmlns:a16="http://schemas.microsoft.com/office/drawing/2014/main" id="{E9032096-F3F1-E2CE-BCB2-E74BC5674959}"/>
              </a:ext>
            </a:extLst>
          </p:cNvPr>
          <p:cNvPicPr>
            <a:picLocks noChangeAspect="1"/>
          </p:cNvPicPr>
          <p:nvPr/>
        </p:nvPicPr>
        <p:blipFill>
          <a:blip r:embed="rId3"/>
          <a:stretch>
            <a:fillRect/>
          </a:stretch>
        </p:blipFill>
        <p:spPr>
          <a:xfrm>
            <a:off x="4296433" y="532435"/>
            <a:ext cx="7602342" cy="6099859"/>
          </a:xfrm>
          <a:prstGeom prst="rect">
            <a:avLst/>
          </a:prstGeom>
        </p:spPr>
      </p:pic>
    </p:spTree>
    <p:extLst>
      <p:ext uri="{BB962C8B-B14F-4D97-AF65-F5344CB8AC3E}">
        <p14:creationId xmlns:p14="http://schemas.microsoft.com/office/powerpoint/2010/main" val="1841118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Content Placeholder 12" descr="A picture containing text, newspaper&#10;&#10;Description automatically generated">
            <a:extLst>
              <a:ext uri="{FF2B5EF4-FFF2-40B4-BE49-F238E27FC236}">
                <a16:creationId xmlns:a16="http://schemas.microsoft.com/office/drawing/2014/main" id="{8DCD7A6B-624F-E667-7FD4-A09701AD4E2E}"/>
              </a:ext>
            </a:extLst>
          </p:cNvPr>
          <p:cNvPicPr>
            <a:picLocks noGrp="1" noChangeAspect="1"/>
          </p:cNvPicPr>
          <p:nvPr>
            <p:ph idx="1"/>
          </p:nvPr>
        </p:nvPicPr>
        <p:blipFill rotWithShape="1">
          <a:blip r:embed="rId3"/>
          <a:srcRect l="571" r="3429"/>
          <a:stretch/>
        </p:blipFill>
        <p:spPr>
          <a:xfrm>
            <a:off x="6057" y="10"/>
            <a:ext cx="12192000" cy="6857990"/>
          </a:xfrm>
          <a:prstGeom prst="rect">
            <a:avLst/>
          </a:prstGeom>
        </p:spPr>
      </p:pic>
      <p:sp useBgFill="1">
        <p:nvSpPr>
          <p:cNvPr id="1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739AB63-5739-A462-3F1D-A639204A5608}"/>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dirty="0"/>
              <a:t>ATTRIBUTES OF DATASET</a:t>
            </a:r>
          </a:p>
        </p:txBody>
      </p:sp>
      <p:sp>
        <p:nvSpPr>
          <p:cNvPr id="5" name="Text Placeholder 4">
            <a:extLst>
              <a:ext uri="{FF2B5EF4-FFF2-40B4-BE49-F238E27FC236}">
                <a16:creationId xmlns:a16="http://schemas.microsoft.com/office/drawing/2014/main" id="{E29C0E4A-64B0-2700-6A09-1D0FF1D9C3B3}"/>
              </a:ext>
            </a:extLst>
          </p:cNvPr>
          <p:cNvSpPr>
            <a:spLocks noGrp="1"/>
          </p:cNvSpPr>
          <p:nvPr>
            <p:ph type="body" sz="half" idx="2"/>
          </p:nvPr>
        </p:nvSpPr>
        <p:spPr>
          <a:xfrm>
            <a:off x="913795" y="1968237"/>
            <a:ext cx="3531684" cy="3679189"/>
          </a:xfrm>
        </p:spPr>
        <p:txBody>
          <a:bodyPr vert="horz" lIns="91440" tIns="45720" rIns="91440" bIns="45720" rtlCol="0" anchor="t">
            <a:normAutofit/>
          </a:bodyPr>
          <a:lstStyle/>
          <a:p>
            <a:pPr marL="342900" indent="-342900" algn="l">
              <a:lnSpc>
                <a:spcPct val="100000"/>
              </a:lnSpc>
              <a:buFont typeface="Wingdings 2" charset="2"/>
              <a:buChar char="•"/>
            </a:pPr>
            <a:r>
              <a:rPr lang="en-US" sz="1500" dirty="0"/>
              <a:t>The data was retrieved in JSON format from the API and stored into Mongo DB.</a:t>
            </a:r>
          </a:p>
          <a:p>
            <a:pPr marL="342900" indent="-342900" algn="l">
              <a:lnSpc>
                <a:spcPct val="100000"/>
              </a:lnSpc>
              <a:buFont typeface="Wingdings 2" charset="2"/>
              <a:buChar char="•"/>
            </a:pPr>
            <a:r>
              <a:rPr lang="en-US" sz="1500" dirty="0"/>
              <a:t>Dataset has columns as:   </a:t>
            </a:r>
          </a:p>
          <a:p>
            <a:pPr algn="l">
              <a:lnSpc>
                <a:spcPct val="100000"/>
              </a:lnSpc>
            </a:pPr>
            <a:r>
              <a:rPr lang="en-US" sz="1500" dirty="0"/>
              <a:t>                datetime,datetimeEpoch,tempmax,tempmin,temp,feelslikemax,feelslikemin,feelslike,dew,humidity,precip,precipprob,precipcover,snow,snowdepth,windgust,windspeed,winddir,pressure,cloudcover,visibility,solarradiation,solarenergy,uvindex,severerisk,sunrise,sunriseEpoch,sunset,sunsetEpoch,moonphase,conditions,description,icon,source</a:t>
            </a:r>
          </a:p>
          <a:p>
            <a:pPr algn="l">
              <a:lnSpc>
                <a:spcPct val="100000"/>
              </a:lnSpc>
            </a:pPr>
            <a:endParaRPr lang="en-US" sz="1500" dirty="0"/>
          </a:p>
          <a:p>
            <a:pPr algn="l">
              <a:lnSpc>
                <a:spcPct val="100000"/>
              </a:lnSpc>
            </a:pPr>
            <a:endParaRPr lang="en-US" sz="1500" dirty="0"/>
          </a:p>
        </p:txBody>
      </p:sp>
    </p:spTree>
    <p:extLst>
      <p:ext uri="{BB962C8B-B14F-4D97-AF65-F5344CB8AC3E}">
        <p14:creationId xmlns:p14="http://schemas.microsoft.com/office/powerpoint/2010/main" val="331128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DB6D43-6FBB-9899-8822-35CF11F6388E}"/>
              </a:ext>
            </a:extLst>
          </p:cNvPr>
          <p:cNvSpPr>
            <a:spLocks noGrp="1"/>
          </p:cNvSpPr>
          <p:nvPr>
            <p:ph type="title"/>
          </p:nvPr>
        </p:nvSpPr>
        <p:spPr>
          <a:xfrm>
            <a:off x="789613" y="457200"/>
            <a:ext cx="3087419" cy="1822361"/>
          </a:xfrm>
        </p:spPr>
        <p:txBody>
          <a:bodyPr vert="horz" lIns="91440" tIns="45720" rIns="91440" bIns="45720" rtlCol="0" anchor="b">
            <a:normAutofit/>
          </a:bodyPr>
          <a:lstStyle/>
          <a:p>
            <a:r>
              <a:rPr lang="en-US" sz="2800" b="1" dirty="0"/>
              <a:t>TECHNOLOGIES AND TOOLS THAT ARE USED: </a:t>
            </a:r>
          </a:p>
        </p:txBody>
      </p:sp>
      <p:cxnSp>
        <p:nvCxnSpPr>
          <p:cNvPr id="36" name="Straight Connector 17">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19">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3" name="Picture 12" descr="Graphical user interface&#10;&#10;Description automatically generated with medium confidence">
            <a:extLst>
              <a:ext uri="{FF2B5EF4-FFF2-40B4-BE49-F238E27FC236}">
                <a16:creationId xmlns:a16="http://schemas.microsoft.com/office/drawing/2014/main" id="{2B726094-7996-770C-5D92-3EED2A64983A}"/>
              </a:ext>
            </a:extLst>
          </p:cNvPr>
          <p:cNvPicPr>
            <a:picLocks noChangeAspect="1"/>
          </p:cNvPicPr>
          <p:nvPr/>
        </p:nvPicPr>
        <p:blipFill>
          <a:blip r:embed="rId3"/>
          <a:stretch>
            <a:fillRect/>
          </a:stretch>
        </p:blipFill>
        <p:spPr>
          <a:xfrm>
            <a:off x="5158942" y="1202822"/>
            <a:ext cx="2812851" cy="984497"/>
          </a:xfrm>
          <a:prstGeom prst="rect">
            <a:avLst/>
          </a:prstGeom>
        </p:spPr>
      </p:pic>
      <p:pic>
        <p:nvPicPr>
          <p:cNvPr id="9" name="Picture 8" descr="Logo&#10;&#10;Description automatically generated">
            <a:extLst>
              <a:ext uri="{FF2B5EF4-FFF2-40B4-BE49-F238E27FC236}">
                <a16:creationId xmlns:a16="http://schemas.microsoft.com/office/drawing/2014/main" id="{F48800AB-B253-C26C-73C8-96AADBD73E93}"/>
              </a:ext>
            </a:extLst>
          </p:cNvPr>
          <p:cNvPicPr>
            <a:picLocks noChangeAspect="1"/>
          </p:cNvPicPr>
          <p:nvPr/>
        </p:nvPicPr>
        <p:blipFill>
          <a:blip r:embed="rId4"/>
          <a:stretch>
            <a:fillRect/>
          </a:stretch>
        </p:blipFill>
        <p:spPr>
          <a:xfrm>
            <a:off x="9116664" y="457200"/>
            <a:ext cx="2394321" cy="2472681"/>
          </a:xfrm>
          <a:prstGeom prst="rect">
            <a:avLst/>
          </a:prstGeom>
        </p:spPr>
      </p:pic>
      <p:cxnSp>
        <p:nvCxnSpPr>
          <p:cNvPr id="38" name="Straight Connector 21">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logo&#10;&#10;Description automatically generated">
            <a:extLst>
              <a:ext uri="{FF2B5EF4-FFF2-40B4-BE49-F238E27FC236}">
                <a16:creationId xmlns:a16="http://schemas.microsoft.com/office/drawing/2014/main" id="{44AD19E4-B66E-01AC-083A-E7FFF84BB396}"/>
              </a:ext>
            </a:extLst>
          </p:cNvPr>
          <p:cNvPicPr>
            <a:picLocks noChangeAspect="1"/>
          </p:cNvPicPr>
          <p:nvPr/>
        </p:nvPicPr>
        <p:blipFill>
          <a:blip r:embed="rId5"/>
          <a:stretch>
            <a:fillRect/>
          </a:stretch>
        </p:blipFill>
        <p:spPr>
          <a:xfrm>
            <a:off x="5193188" y="4494848"/>
            <a:ext cx="2785868" cy="1358110"/>
          </a:xfrm>
          <a:prstGeom prst="rect">
            <a:avLst/>
          </a:prstGeom>
        </p:spPr>
      </p:pic>
      <p:cxnSp>
        <p:nvCxnSpPr>
          <p:cNvPr id="39" name="Straight Connector 23">
            <a:extLst>
              <a:ext uri="{FF2B5EF4-FFF2-40B4-BE49-F238E27FC236}">
                <a16:creationId xmlns:a16="http://schemas.microsoft.com/office/drawing/2014/main" id="{38A31735-DEAC-4F0C-9E3F-7A45DCDCDD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7" name="Picture 6" descr="Text&#10;&#10;Description automatically generated">
            <a:extLst>
              <a:ext uri="{FF2B5EF4-FFF2-40B4-BE49-F238E27FC236}">
                <a16:creationId xmlns:a16="http://schemas.microsoft.com/office/drawing/2014/main" id="{D929D67A-BD9B-310C-7CD0-CC102F74C248}"/>
              </a:ext>
            </a:extLst>
          </p:cNvPr>
          <p:cNvPicPr>
            <a:picLocks noChangeAspect="1"/>
          </p:cNvPicPr>
          <p:nvPr/>
        </p:nvPicPr>
        <p:blipFill>
          <a:blip r:embed="rId6"/>
          <a:stretch>
            <a:fillRect/>
          </a:stretch>
        </p:blipFill>
        <p:spPr>
          <a:xfrm>
            <a:off x="8942225" y="4267954"/>
            <a:ext cx="2743198" cy="1789936"/>
          </a:xfrm>
          <a:prstGeom prst="rect">
            <a:avLst/>
          </a:prstGeom>
        </p:spPr>
      </p:pic>
      <p:pic>
        <p:nvPicPr>
          <p:cNvPr id="23" name="Picture 22" descr="Text&#10;&#10;Description automatically generated with medium confidence">
            <a:extLst>
              <a:ext uri="{FF2B5EF4-FFF2-40B4-BE49-F238E27FC236}">
                <a16:creationId xmlns:a16="http://schemas.microsoft.com/office/drawing/2014/main" id="{137658B6-DF81-831A-4ECE-00D30B270266}"/>
              </a:ext>
            </a:extLst>
          </p:cNvPr>
          <p:cNvPicPr>
            <a:picLocks noChangeAspect="1"/>
          </p:cNvPicPr>
          <p:nvPr/>
        </p:nvPicPr>
        <p:blipFill>
          <a:blip r:embed="rId7"/>
          <a:stretch>
            <a:fillRect/>
          </a:stretch>
        </p:blipFill>
        <p:spPr>
          <a:xfrm>
            <a:off x="337725" y="2994481"/>
            <a:ext cx="3991193" cy="3000733"/>
          </a:xfrm>
          <a:prstGeom prst="rect">
            <a:avLst/>
          </a:prstGeom>
        </p:spPr>
      </p:pic>
    </p:spTree>
    <p:extLst>
      <p:ext uri="{BB962C8B-B14F-4D97-AF65-F5344CB8AC3E}">
        <p14:creationId xmlns:p14="http://schemas.microsoft.com/office/powerpoint/2010/main" val="1055686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C42DFCB-BA95-8099-238B-AD8FA9B6E099}"/>
              </a:ext>
            </a:extLst>
          </p:cNvPr>
          <p:cNvGraphicFramePr/>
          <p:nvPr>
            <p:extLst>
              <p:ext uri="{D42A27DB-BD31-4B8C-83A1-F6EECF244321}">
                <p14:modId xmlns:p14="http://schemas.microsoft.com/office/powerpoint/2010/main" val="1856427620"/>
              </p:ext>
            </p:extLst>
          </p:nvPr>
        </p:nvGraphicFramePr>
        <p:xfrm>
          <a:off x="913795" y="609599"/>
          <a:ext cx="10353762" cy="560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28077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71af3243-3dd4-4a8d-8c0d-dd76da1f02a5"/>
    <ds:schemaRef ds:uri="http://purl.org/dc/dcmitype/"/>
    <ds:schemaRef ds:uri="http://schemas.microsoft.com/office/2006/documentManagement/types"/>
    <ds:schemaRef ds:uri="http://schemas.microsoft.com/office/infopath/2007/PartnerControls"/>
    <ds:schemaRef ds:uri="http://purl.org/dc/terms/"/>
    <ds:schemaRef ds:uri="http://www.w3.org/XML/1998/namespace"/>
    <ds:schemaRef ds:uri="http://purl.org/dc/elements/1.1/"/>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{19F92B0C-1695-41EB-B11D-B55731B38CBC}tf00934815_win32</Template>
  <TotalTime>943</TotalTime>
  <Words>559</Words>
  <Application>Microsoft Office PowerPoint</Application>
  <PresentationFormat>Widescreen</PresentationFormat>
  <Paragraphs>105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Goudy Old Style</vt:lpstr>
      <vt:lpstr>Times New Roman</vt:lpstr>
      <vt:lpstr>Wingdings</vt:lpstr>
      <vt:lpstr>Wingdings 2</vt:lpstr>
      <vt:lpstr>SlateVTI</vt:lpstr>
      <vt:lpstr>FINAL GROUP PROJECT  Live Weather Reports Data Programming  </vt:lpstr>
      <vt:lpstr>LAYOUT OF THE PRESENTATION</vt:lpstr>
      <vt:lpstr>ABOUT US: </vt:lpstr>
      <vt:lpstr>SUMMARY OF PROJECT</vt:lpstr>
      <vt:lpstr>DESCRIPTION:  </vt:lpstr>
      <vt:lpstr>DATA DESCRIPTION</vt:lpstr>
      <vt:lpstr>ATTRIBUTES OF DATASET</vt:lpstr>
      <vt:lpstr>TECHNOLOGIES AND TOOLS THAT ARE USED: </vt:lpstr>
      <vt:lpstr>PowerPoint Presentation</vt:lpstr>
      <vt:lpstr>PowerPoint Presentation</vt:lpstr>
      <vt:lpstr>DATA VISUALIZATION</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4 Prof. Shriram Kadia</dc:title>
  <dc:creator>Komalpreet Kaur</dc:creator>
  <cp:lastModifiedBy>Sahil Duggal</cp:lastModifiedBy>
  <cp:revision>65</cp:revision>
  <dcterms:created xsi:type="dcterms:W3CDTF">2022-11-28T09:56:32Z</dcterms:created>
  <dcterms:modified xsi:type="dcterms:W3CDTF">2022-12-15T00:41:36Z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